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5"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82" r:id="rId21"/>
    <p:sldId id="274" r:id="rId22"/>
    <p:sldId id="275" r:id="rId23"/>
    <p:sldId id="276" r:id="rId24"/>
    <p:sldId id="277" r:id="rId25"/>
    <p:sldId id="278" r:id="rId26"/>
    <p:sldId id="279" r:id="rId27"/>
    <p:sldId id="280" r:id="rId28"/>
    <p:sldId id="281" r:id="rId29"/>
  </p:sldIdLst>
  <p:sldSz cx="9144000" cy="5143500" type="screen16x9"/>
  <p:notesSz cx="6811963" cy="9942513"/>
  <p:embeddedFontLst>
    <p:embeddedFont>
      <p:font typeface="Georgia" panose="02040502050405020303" pitchFamily="18" charset="0"/>
      <p:regular r:id="rId31"/>
      <p:bold r:id="rId32"/>
      <p:italic r:id="rId33"/>
      <p:boldItalic r:id="rId34"/>
    </p:embeddedFont>
    <p:embeddedFont>
      <p:font typeface="Merriweather Sans" pitchFamily="2"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orient="horz" pos="518">
          <p15:clr>
            <a:srgbClr val="A4A3A4"/>
          </p15:clr>
        </p15:guide>
        <p15:guide id="3" pos="385">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jUsz+xvWRTMGaJX44CWIQB2bgb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9B7A9F-99FC-4CA3-BA2E-113708B39F2D}">
  <a:tblStyle styleId="{A39B7A9F-99FC-4CA3-BA2E-113708B39F2D}" styleName="Table_0">
    <a:wholeTbl>
      <a:tcTxStyle b="off" i="off">
        <a:font>
          <a:latin typeface="Arial"/>
          <a:ea typeface="Arial"/>
          <a:cs typeface="Arial"/>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9F3"/>
          </a:solidFill>
        </a:fill>
      </a:tcStyle>
    </a:band1H>
    <a:band2H>
      <a:tcTxStyle/>
      <a:tcStyle>
        <a:tcBdr/>
      </a:tcStyle>
    </a:band2H>
    <a:band1V>
      <a:tcTxStyle/>
      <a:tcStyle>
        <a:tcBdr/>
        <a:fill>
          <a:solidFill>
            <a:srgbClr val="E6E9F3"/>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48"/>
    <p:restoredTop sz="79810"/>
  </p:normalViewPr>
  <p:slideViewPr>
    <p:cSldViewPr snapToGrid="0">
      <p:cViewPr varScale="1">
        <p:scale>
          <a:sx n="128" d="100"/>
          <a:sy n="128" d="100"/>
        </p:scale>
        <p:origin x="1474" y="91"/>
      </p:cViewPr>
      <p:guideLst>
        <p:guide pos="2880"/>
        <p:guide orient="horz" pos="518"/>
        <p:guide pos="3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51851" cy="49712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58536" y="0"/>
            <a:ext cx="2951851" cy="497126"/>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1197" y="4722694"/>
            <a:ext cx="5449570" cy="4474131"/>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43662"/>
            <a:ext cx="2951851" cy="497126"/>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58536" y="9443662"/>
            <a:ext cx="2951851" cy="497126"/>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txBox="1">
            <a:spLocks noGrp="1"/>
          </p:cNvSpPr>
          <p:nvPr>
            <p:ph type="body" idx="1"/>
          </p:nvPr>
        </p:nvSpPr>
        <p:spPr>
          <a:xfrm>
            <a:off x="681197" y="4722694"/>
            <a:ext cx="5449570" cy="4474131"/>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8" name="Google Shape;48;p1: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10:notes"/>
          <p:cNvSpPr txBox="1">
            <a:spLocks noGrp="1"/>
          </p:cNvSpPr>
          <p:nvPr>
            <p:ph type="body" idx="1"/>
          </p:nvPr>
        </p:nvSpPr>
        <p:spPr>
          <a:xfrm>
            <a:off x="681197" y="4722694"/>
            <a:ext cx="5449570" cy="447413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a:t>Here is an empirical analysis of the possible design choices for the alert service. We can choose either polling or triggers. With polling, the alert delay increases and will likely burden the database heavily with read operations. The alert delay is minimized with triggers, but we might slow down the database for writing operations due to additional transactional overhead.</a:t>
            </a:r>
            <a:endParaRPr/>
          </a:p>
          <a:p>
            <a:pPr marL="0" lvl="0" indent="0" algn="l" rtl="0">
              <a:spcBef>
                <a:spcPts val="360"/>
              </a:spcBef>
              <a:spcAft>
                <a:spcPts val="0"/>
              </a:spcAft>
              <a:buNone/>
            </a:pPr>
            <a:endParaRPr sz="1200"/>
          </a:p>
          <a:p>
            <a:pPr marL="0" lvl="0" indent="0" algn="l" rtl="0">
              <a:spcBef>
                <a:spcPts val="360"/>
              </a:spcBef>
              <a:spcAft>
                <a:spcPts val="0"/>
              </a:spcAft>
              <a:buNone/>
            </a:pPr>
            <a:r>
              <a:rPr lang="en-US" sz="1200"/>
              <a:t>We can also use the continuous aggregates in TimescaleDB. Although the sliding window is not supported, we can overcome this issue by using a weighted average on the last 2 windows. However, it's still not a good candicate since triggers for continuous aggregates are not supported currently, as confirmed by the issue I opened. So we will have to burden the database by polling, which means many read operations plus many background jobs.</a:t>
            </a:r>
            <a:endParaRPr/>
          </a:p>
          <a:p>
            <a:pPr marL="0" lvl="0" indent="0" algn="l" rtl="0">
              <a:spcBef>
                <a:spcPts val="360"/>
              </a:spcBef>
              <a:spcAft>
                <a:spcPts val="0"/>
              </a:spcAft>
              <a:buNone/>
            </a:pPr>
            <a:endParaRPr sz="1200"/>
          </a:p>
          <a:p>
            <a:pPr marL="0" lvl="0" indent="0" algn="l" rtl="0">
              <a:spcBef>
                <a:spcPts val="360"/>
              </a:spcBef>
              <a:spcAft>
                <a:spcPts val="0"/>
              </a:spcAft>
              <a:buNone/>
            </a:pPr>
            <a:r>
              <a:rPr lang="en-US" sz="1200"/>
              <a:t>https://github.com/timescale/timescaledb/issues/2981 </a:t>
            </a:r>
            <a:endParaRPr/>
          </a:p>
          <a:p>
            <a:pPr marL="0" lvl="0" indent="0" algn="l" rtl="0">
              <a:spcBef>
                <a:spcPts val="360"/>
              </a:spcBef>
              <a:spcAft>
                <a:spcPts val="0"/>
              </a:spcAft>
              <a:buNone/>
            </a:pPr>
            <a:endParaRPr sz="1200"/>
          </a:p>
        </p:txBody>
      </p:sp>
      <p:sp>
        <p:nvSpPr>
          <p:cNvPr id="162" name="Google Shape;162;p10:notes"/>
          <p:cNvSpPr txBox="1">
            <a:spLocks noGrp="1"/>
          </p:cNvSpPr>
          <p:nvPr>
            <p:ph type="sldNum" idx="12"/>
          </p:nvPr>
        </p:nvSpPr>
        <p:spPr>
          <a:xfrm>
            <a:off x="3858536" y="9443662"/>
            <a:ext cx="2951851" cy="49712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1: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11:notes"/>
          <p:cNvSpPr txBox="1">
            <a:spLocks noGrp="1"/>
          </p:cNvSpPr>
          <p:nvPr>
            <p:ph type="body" idx="1"/>
          </p:nvPr>
        </p:nvSpPr>
        <p:spPr>
          <a:xfrm>
            <a:off x="681197" y="4722694"/>
            <a:ext cx="5449570" cy="447413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dirty="0"/>
              <a:t>Then I implemented the 4 solutions one by one, which is a combination of polling and triggers, as well as with and without continuous aggregates, and did benchmarks on those 4 programs</a:t>
            </a:r>
            <a:r>
              <a:rPr lang="en-US" sz="1200" dirty="0"/>
              <a:t>. The benchmark graph is in log scale, from the graph, we can find that generally, all the delays scale linearly with the number of GPUs. Triggers generally double the delay in database transaction commit time for writing, which the overhead of NOTIFY should be the cause. Continuous aggregates (</a:t>
            </a:r>
            <a:r>
              <a:rPr lang="en-US" sz="1200" dirty="0" err="1"/>
              <a:t>CAgg</a:t>
            </a:r>
            <a:r>
              <a:rPr lang="en-US" sz="1200" dirty="0"/>
              <a:t>) cause a slight increase in writing delay and the memory status dump delay for the triggers solution, which is likely to be caused by the overhead of Continuous Aggregates background jobs. However, Continuous Aggregates accelerates the query speed dramatically compared to traditional SQL queries aggregate, as we can see a significant time reduction in completing a read loop among all the jobs available. Polling is very inefficient for accessing data in real-time, since it creates a delay that is almost 100 times more than the triggers solution.</a:t>
            </a:r>
            <a:endParaRPr dirty="0"/>
          </a:p>
        </p:txBody>
      </p:sp>
      <p:sp>
        <p:nvSpPr>
          <p:cNvPr id="169" name="Google Shape;169;p11:notes"/>
          <p:cNvSpPr txBox="1">
            <a:spLocks noGrp="1"/>
          </p:cNvSpPr>
          <p:nvPr>
            <p:ph type="sldNum" idx="12"/>
          </p:nvPr>
        </p:nvSpPr>
        <p:spPr>
          <a:xfrm>
            <a:off x="3858536" y="9443662"/>
            <a:ext cx="2951851" cy="49712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2: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12:notes"/>
          <p:cNvSpPr txBox="1">
            <a:spLocks noGrp="1"/>
          </p:cNvSpPr>
          <p:nvPr>
            <p:ph type="body" idx="1"/>
          </p:nvPr>
        </p:nvSpPr>
        <p:spPr>
          <a:xfrm>
            <a:off x="681197" y="4722694"/>
            <a:ext cx="5449570" cy="4474131"/>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Calibri"/>
              <a:buNone/>
            </a:pPr>
            <a:r>
              <a:rPr lang="en-US"/>
              <a:t>So, the results confirmed my empirical analysis and led to the final design we used after comparison: triggers without continuous aggregates. Here, we listen to the metrics data sent by the notify from the database and update the internal state in memory. We use a fixed-size circular linked list as the sliding window to store the history data since our monitoring system can ensure that data arrives in order and has evenly distributed intervals. Also, this solution has one advantage compared to the others, as it allows us access to raw data to do more complicated statistics calculations and use machine learning models. But since we have to manage the internal state ourselves, the data race can easily happen. I tried to address this issue using the thread-safe map and mutual exclusion lock. I also used the Golang data race detector, which looks fine even after extensive tests. The maximum memory usage is also acceptable.</a:t>
            </a:r>
            <a:endParaRPr/>
          </a:p>
        </p:txBody>
      </p:sp>
      <p:sp>
        <p:nvSpPr>
          <p:cNvPr id="179" name="Google Shape;179;p12:notes"/>
          <p:cNvSpPr txBox="1">
            <a:spLocks noGrp="1"/>
          </p:cNvSpPr>
          <p:nvPr>
            <p:ph type="sldNum" idx="12"/>
          </p:nvPr>
        </p:nvSpPr>
        <p:spPr>
          <a:xfrm>
            <a:off x="3858536" y="9443662"/>
            <a:ext cx="2951851" cy="49712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3: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13:notes"/>
          <p:cNvSpPr txBox="1">
            <a:spLocks noGrp="1"/>
          </p:cNvSpPr>
          <p:nvPr>
            <p:ph type="body" idx="1"/>
          </p:nvPr>
        </p:nvSpPr>
        <p:spPr>
          <a:xfrm>
            <a:off x="681197" y="4722694"/>
            <a:ext cx="5449570" cy="447413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dirty="0"/>
              <a:t>Now, for the alert algorithms part, alert only according to average is not reliable at all since data are highly fluctuated for multiple GPU jobs, as a lot of high-performance computing applications have load balancing issues regarding pipeline parallelism on GPU usage, so it may not be the user’s fault at all. Machine learning models can be one way to address this issue, but unsupervised ones, such as reinforcement learning, are hard to train and interpret, and they are very slow to run. Most importantly, we can’t find a good reward function, and the only way seems to be from human feedback. For supervised ones, such as random forests that involve decision trees, since all the data collected from the monitoring system is unlabeled. It’s unrealistic to label all those millions of data manually by humans. I have also used silhouette analysis on K-means clustering on either time-series data or features generated with statistical aggregation, but it doesn’t work well.</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en-US" dirty="0"/>
              <a:t>https://</a:t>
            </a:r>
            <a:r>
              <a:rPr lang="en-US" dirty="0" err="1"/>
              <a:t>medium.com</a:t>
            </a:r>
            <a:r>
              <a:rPr lang="en-US" dirty="0"/>
              <a:t>/</a:t>
            </a:r>
            <a:r>
              <a:rPr lang="en-US" dirty="0" err="1"/>
              <a:t>geekculture</a:t>
            </a:r>
            <a:r>
              <a:rPr lang="en-US" dirty="0"/>
              <a:t>/time-series-classification-without-labels-4c3acc5cfd0f</a:t>
            </a:r>
            <a:endParaRPr dirty="0"/>
          </a:p>
        </p:txBody>
      </p:sp>
      <p:sp>
        <p:nvSpPr>
          <p:cNvPr id="187" name="Google Shape;187;p13:notes"/>
          <p:cNvSpPr txBox="1">
            <a:spLocks noGrp="1"/>
          </p:cNvSpPr>
          <p:nvPr>
            <p:ph type="sldNum" idx="12"/>
          </p:nvPr>
        </p:nvSpPr>
        <p:spPr>
          <a:xfrm>
            <a:off x="3858536" y="9443662"/>
            <a:ext cx="2951851" cy="49712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4: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14:notes"/>
          <p:cNvSpPr txBox="1">
            <a:spLocks noGrp="1"/>
          </p:cNvSpPr>
          <p:nvPr>
            <p:ph type="body" idx="1"/>
          </p:nvPr>
        </p:nvSpPr>
        <p:spPr>
          <a:xfrm>
            <a:off x="681197" y="4722694"/>
            <a:ext cx="5449570" cy="4474131"/>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Calibri"/>
              <a:buNone/>
            </a:pPr>
            <a:r>
              <a:rPr lang="en-US" dirty="0"/>
              <a:t>So, we finally decided to use more descriptive statistics, such as percentiles, dispersion, and skewness, to aid alerting. These are the histogram based on the sliding window. </a:t>
            </a:r>
            <a:r>
              <a:rPr lang="en-US" b="0" i="0" dirty="0">
                <a:highlight>
                  <a:srgbClr val="FFFFFF"/>
                </a:highlight>
                <a:latin typeface="Times New Roman"/>
                <a:ea typeface="Times New Roman"/>
                <a:cs typeface="Times New Roman"/>
                <a:sym typeface="Times New Roman"/>
              </a:rPr>
              <a:t>Combined with the analysis of the monitoring data in production and the actual need for job alerting, which is to find out the bad jobs that can be greatly improved, we eventually fine-tuned and discovered that 20 in the 75th percentile</a:t>
            </a:r>
            <a:endParaRPr b="0" i="0" dirty="0">
              <a:highlight>
                <a:srgbClr val="FFFFFF"/>
              </a:highlight>
              <a:latin typeface="Times New Roman"/>
              <a:ea typeface="Times New Roman"/>
              <a:cs typeface="Times New Roman"/>
              <a:sym typeface="Times New Roman"/>
            </a:endParaRPr>
          </a:p>
          <a:p>
            <a:pPr marL="0" marR="0" lvl="0" indent="0" algn="l" rtl="0">
              <a:lnSpc>
                <a:spcPct val="100000"/>
              </a:lnSpc>
              <a:spcBef>
                <a:spcPts val="360"/>
              </a:spcBef>
              <a:spcAft>
                <a:spcPts val="0"/>
              </a:spcAft>
              <a:buClr>
                <a:schemeClr val="dk1"/>
              </a:buClr>
              <a:buSzPts val="1200"/>
              <a:buFont typeface="Calibri"/>
              <a:buNone/>
            </a:pPr>
            <a:endParaRPr dirty="0"/>
          </a:p>
          <a:p>
            <a:pPr marL="0" lvl="0" indent="0" algn="l" rtl="0">
              <a:spcBef>
                <a:spcPts val="360"/>
              </a:spcBef>
              <a:spcAft>
                <a:spcPts val="0"/>
              </a:spcAft>
              <a:buNone/>
            </a:pPr>
            <a:r>
              <a:rPr lang="en-US" dirty="0"/>
              <a:t>https://</a:t>
            </a:r>
            <a:r>
              <a:rPr lang="en-US" dirty="0" err="1"/>
              <a:t>medium.com</a:t>
            </a:r>
            <a:r>
              <a:rPr lang="en-US" dirty="0"/>
              <a:t>/</a:t>
            </a:r>
            <a:r>
              <a:rPr lang="en-US" dirty="0" err="1"/>
              <a:t>geekculture</a:t>
            </a:r>
            <a:r>
              <a:rPr lang="en-US" dirty="0"/>
              <a:t>/time-series-classification-without-labels-4c3acc5cfd0f</a:t>
            </a:r>
            <a:endParaRPr dirty="0"/>
          </a:p>
        </p:txBody>
      </p:sp>
      <p:sp>
        <p:nvSpPr>
          <p:cNvPr id="194" name="Google Shape;194;p14:notes"/>
          <p:cNvSpPr txBox="1">
            <a:spLocks noGrp="1"/>
          </p:cNvSpPr>
          <p:nvPr>
            <p:ph type="sldNum" idx="12"/>
          </p:nvPr>
        </p:nvSpPr>
        <p:spPr>
          <a:xfrm>
            <a:off x="3858536" y="9443662"/>
            <a:ext cx="2951851" cy="49712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5:notes"/>
          <p:cNvSpPr txBox="1">
            <a:spLocks noGrp="1"/>
          </p:cNvSpPr>
          <p:nvPr>
            <p:ph type="body" idx="1"/>
          </p:nvPr>
        </p:nvSpPr>
        <p:spPr>
          <a:xfrm>
            <a:off x="681197" y="4722694"/>
            <a:ext cx="5449570" cy="4474131"/>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fi-FI" dirty="0"/>
              <a:t>and 32 in </a:t>
            </a:r>
            <a:r>
              <a:rPr lang="fi-FI" dirty="0" err="1"/>
              <a:t>maximum</a:t>
            </a:r>
            <a:r>
              <a:rPr lang="fi-FI" dirty="0"/>
              <a:t> </a:t>
            </a:r>
            <a:r>
              <a:rPr lang="fi-FI" dirty="0" err="1"/>
              <a:t>are</a:t>
            </a:r>
            <a:r>
              <a:rPr lang="fi-FI" dirty="0"/>
              <a:t> </a:t>
            </a:r>
            <a:r>
              <a:rPr lang="fi-FI" dirty="0" err="1"/>
              <a:t>good</a:t>
            </a:r>
            <a:r>
              <a:rPr lang="fi-FI" dirty="0"/>
              <a:t> </a:t>
            </a:r>
            <a:r>
              <a:rPr lang="fi-FI" dirty="0" err="1"/>
              <a:t>separations</a:t>
            </a:r>
            <a:endParaRPr dirty="0"/>
          </a:p>
        </p:txBody>
      </p:sp>
      <p:sp>
        <p:nvSpPr>
          <p:cNvPr id="203" name="Google Shape;203;p15: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6: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16:notes"/>
          <p:cNvSpPr txBox="1">
            <a:spLocks noGrp="1"/>
          </p:cNvSpPr>
          <p:nvPr>
            <p:ph type="body" idx="1"/>
          </p:nvPr>
        </p:nvSpPr>
        <p:spPr>
          <a:xfrm>
            <a:off x="681197" y="4722694"/>
            <a:ext cx="5449570" cy="447413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dirty="0"/>
              <a:t>To allow users to have access to the monitoring and alert data, we can use the API for Timescale Reader and Timescale Alert, and I also help develop and integrate them into various tools of the HPC computing environment at CSC to help understand and visualize them.</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en-US" dirty="0"/>
              <a:t>The </a:t>
            </a:r>
            <a:r>
              <a:rPr lang="en-US" dirty="0" err="1"/>
              <a:t>seff</a:t>
            </a:r>
            <a:r>
              <a:rPr lang="en-US" dirty="0"/>
              <a:t> command is a command line tool written in Perl to display job efficiency data. Aside from those data that are from </a:t>
            </a:r>
            <a:r>
              <a:rPr lang="en-US" dirty="0" err="1"/>
              <a:t>Slurm</a:t>
            </a:r>
            <a:r>
              <a:rPr lang="en-US" dirty="0"/>
              <a:t>, we modified the </a:t>
            </a:r>
            <a:r>
              <a:rPr lang="en-US" dirty="0" err="1"/>
              <a:t>seff</a:t>
            </a:r>
            <a:r>
              <a:rPr lang="en-US" dirty="0"/>
              <a:t> command with the GPU job efficiency data from Timescale Reader, which displays the mean, standard deviation, maximum value for GPU load and memory usage. We also provide the GPU energy usage for the whole job run.</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en-US" dirty="0"/>
              <a:t>The alert history is from Timescale Alert, which tells the time point when something might go wrong or return to normal</a:t>
            </a:r>
            <a:r>
              <a:rPr lang="zh-CN" altLang="en-US" dirty="0"/>
              <a:t> </a:t>
            </a:r>
            <a:r>
              <a:rPr lang="en-US" altLang="zh-CN" dirty="0"/>
              <a:t>regarding</a:t>
            </a:r>
            <a:r>
              <a:rPr lang="zh-CN" altLang="en-US" dirty="0"/>
              <a:t> </a:t>
            </a:r>
            <a:r>
              <a:rPr lang="en-US" altLang="zh-CN" dirty="0"/>
              <a:t>the</a:t>
            </a:r>
            <a:r>
              <a:rPr lang="zh-CN" altLang="en-US" dirty="0"/>
              <a:t> </a:t>
            </a:r>
            <a:r>
              <a:rPr lang="en-US" altLang="zh-CN" dirty="0"/>
              <a:t>GPU</a:t>
            </a:r>
            <a:r>
              <a:rPr lang="zh-CN" altLang="en-US" dirty="0"/>
              <a:t> </a:t>
            </a:r>
            <a:r>
              <a:rPr lang="en-US" altLang="zh-CN" dirty="0"/>
              <a:t>usage</a:t>
            </a:r>
            <a:r>
              <a:rPr lang="en-US" dirty="0"/>
              <a:t>, which hopefully can help user debug their script and code.</a:t>
            </a:r>
            <a:endParaRPr dirty="0"/>
          </a:p>
        </p:txBody>
      </p:sp>
      <p:sp>
        <p:nvSpPr>
          <p:cNvPr id="217" name="Google Shape;217;p16:notes"/>
          <p:cNvSpPr txBox="1">
            <a:spLocks noGrp="1"/>
          </p:cNvSpPr>
          <p:nvPr>
            <p:ph type="sldNum" idx="12"/>
          </p:nvPr>
        </p:nvSpPr>
        <p:spPr>
          <a:xfrm>
            <a:off x="3858536" y="9443662"/>
            <a:ext cx="2951851" cy="49712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7: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7:notes"/>
          <p:cNvSpPr txBox="1">
            <a:spLocks noGrp="1"/>
          </p:cNvSpPr>
          <p:nvPr>
            <p:ph type="body" idx="1"/>
          </p:nvPr>
        </p:nvSpPr>
        <p:spPr>
          <a:xfrm>
            <a:off x="681197" y="4722694"/>
            <a:ext cx="5449570" cy="447413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dirty="0"/>
              <a:t>We also have the job usage graph that is integrated into the open </a:t>
            </a:r>
            <a:r>
              <a:rPr lang="en-US" dirty="0" err="1"/>
              <a:t>onDemand</a:t>
            </a:r>
            <a:r>
              <a:rPr lang="en-US" dirty="0"/>
              <a:t>, which is</a:t>
            </a:r>
            <a:r>
              <a:rPr lang="zh-CN" altLang="en-US" dirty="0"/>
              <a:t> </a:t>
            </a:r>
            <a:r>
              <a:rPr lang="en-US" dirty="0"/>
              <a:t>the UI interface for HPC used at CSC. It shows the interactive history graph about the load, memory, power, and temperature. We also have the accessibility support with patterns and gradients to help viewers with vision deficiencies such as color blindness or partial sight more easily understand the data.</a:t>
            </a:r>
            <a:endParaRPr b="1" dirty="0"/>
          </a:p>
        </p:txBody>
      </p:sp>
      <p:sp>
        <p:nvSpPr>
          <p:cNvPr id="228" name="Google Shape;228;p17:notes"/>
          <p:cNvSpPr txBox="1">
            <a:spLocks noGrp="1"/>
          </p:cNvSpPr>
          <p:nvPr>
            <p:ph type="sldNum" idx="12"/>
          </p:nvPr>
        </p:nvSpPr>
        <p:spPr>
          <a:xfrm>
            <a:off x="3858536" y="9443662"/>
            <a:ext cx="2951851" cy="49712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8: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18:notes"/>
          <p:cNvSpPr txBox="1">
            <a:spLocks noGrp="1"/>
          </p:cNvSpPr>
          <p:nvPr>
            <p:ph type="body" idx="1"/>
          </p:nvPr>
        </p:nvSpPr>
        <p:spPr>
          <a:xfrm>
            <a:off x="681197" y="4722694"/>
            <a:ext cx="5449570" cy="447413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dirty="0"/>
              <a:t>In addition, we have the alert dashboard to view the alert status and history, to give supercomputer administrators a better idea of what is going on and what has happened currently for all the GPU-related jobs in a straightforward manner. The data is fetched from Timescale Alert. In the alert status dashboard, each entry corresponds to a GPU used in a job. We can sort in </a:t>
            </a:r>
            <a:r>
              <a:rPr lang="en-US" dirty="0" err="1"/>
              <a:t>decending</a:t>
            </a:r>
            <a:r>
              <a:rPr lang="en-US" dirty="0"/>
              <a:t> or </a:t>
            </a:r>
            <a:r>
              <a:rPr lang="en-US" dirty="0" err="1"/>
              <a:t>accending</a:t>
            </a:r>
            <a:r>
              <a:rPr lang="en-US" dirty="0"/>
              <a:t> order for each column that have valid value in the table, we can also filter by job id, user name, and hostname. We can also view more detailed information in the dashboard</a:t>
            </a:r>
            <a:r>
              <a:rPr lang="zh-CN" altLang="en-US" dirty="0"/>
              <a:t> </a:t>
            </a:r>
            <a:r>
              <a:rPr lang="en-US" altLang="zh-CN" dirty="0"/>
              <a:t>with</a:t>
            </a:r>
            <a:r>
              <a:rPr lang="zh-CN" altLang="en-US" dirty="0"/>
              <a:t> </a:t>
            </a:r>
            <a:r>
              <a:rPr lang="en-US" altLang="zh-CN" dirty="0" err="1"/>
              <a:t>slurm</a:t>
            </a:r>
            <a:r>
              <a:rPr lang="zh-CN" altLang="en-US" dirty="0"/>
              <a:t> </a:t>
            </a:r>
            <a:r>
              <a:rPr lang="en-US" altLang="zh-CN" dirty="0"/>
              <a:t>command</a:t>
            </a:r>
            <a:r>
              <a:rPr lang="zh-CN" altLang="en-US" dirty="0"/>
              <a:t> </a:t>
            </a:r>
            <a:r>
              <a:rPr lang="en-US" altLang="zh-CN" dirty="0"/>
              <a:t>output</a:t>
            </a:r>
            <a:r>
              <a:rPr lang="en-US" dirty="0"/>
              <a:t>. In the alert status dashboard, we can also disable alert, this can be useful when admin finds that it's a false alarm or the job is no longer in their interest.</a:t>
            </a:r>
            <a:endParaRPr dirty="0"/>
          </a:p>
        </p:txBody>
      </p:sp>
      <p:sp>
        <p:nvSpPr>
          <p:cNvPr id="238" name="Google Shape;238;p18:notes"/>
          <p:cNvSpPr txBox="1">
            <a:spLocks noGrp="1"/>
          </p:cNvSpPr>
          <p:nvPr>
            <p:ph type="sldNum" idx="12"/>
          </p:nvPr>
        </p:nvSpPr>
        <p:spPr>
          <a:xfrm>
            <a:off x="3858536" y="9443662"/>
            <a:ext cx="2951851" cy="49712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alert dashboard also supports generating emails automatically to a specific user with a prefilled template, admins can</a:t>
            </a:r>
            <a:r>
              <a:rPr lang="zh-CN" altLang="en-US" dirty="0"/>
              <a:t> </a:t>
            </a:r>
            <a:r>
              <a:rPr lang="en-US" dirty="0"/>
              <a:t>do that when they filter the alert entries by job ID or user name.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66613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 name="Google Shape;52;p2:notes"/>
          <p:cNvSpPr txBox="1">
            <a:spLocks noGrp="1"/>
          </p:cNvSpPr>
          <p:nvPr>
            <p:ph type="body" idx="1"/>
          </p:nvPr>
        </p:nvSpPr>
        <p:spPr>
          <a:xfrm>
            <a:off x="681197" y="4722694"/>
            <a:ext cx="5449570" cy="447413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dirty="0"/>
              <a:t>Hi everyone! Welcome to my master's thesis presentation! My thesis is</a:t>
            </a:r>
            <a:r>
              <a:rPr lang="zh-CN" altLang="en-US" dirty="0"/>
              <a:t> </a:t>
            </a:r>
            <a:r>
              <a:rPr lang="en-US" altLang="zh-CN" dirty="0"/>
              <a:t>done</a:t>
            </a:r>
            <a:r>
              <a:rPr lang="zh-CN" altLang="en-US" dirty="0"/>
              <a:t> </a:t>
            </a:r>
            <a:r>
              <a:rPr lang="en-US" altLang="zh-CN" dirty="0"/>
              <a:t>at</a:t>
            </a:r>
            <a:r>
              <a:rPr lang="zh-CN" altLang="en-US" dirty="0"/>
              <a:t> </a:t>
            </a:r>
            <a:r>
              <a:rPr lang="en-US" altLang="zh-CN" dirty="0"/>
              <a:t>the</a:t>
            </a:r>
            <a:r>
              <a:rPr lang="zh-CN" altLang="en-US" dirty="0"/>
              <a:t> </a:t>
            </a:r>
            <a:r>
              <a:rPr lang="en-US" dirty="0"/>
              <a:t>CSC-IT Center for Science. The thesis is about designing a real-time GPU usage alert service on supercomputers.</a:t>
            </a:r>
            <a:endParaRPr dirty="0"/>
          </a:p>
        </p:txBody>
      </p:sp>
      <p:sp>
        <p:nvSpPr>
          <p:cNvPr id="53" name="Google Shape;53;p2:notes"/>
          <p:cNvSpPr txBox="1">
            <a:spLocks noGrp="1"/>
          </p:cNvSpPr>
          <p:nvPr>
            <p:ph type="sldNum" idx="12"/>
          </p:nvPr>
        </p:nvSpPr>
        <p:spPr>
          <a:xfrm>
            <a:off x="3858536" y="9443662"/>
            <a:ext cx="2951851" cy="49712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9: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19:notes"/>
          <p:cNvSpPr txBox="1">
            <a:spLocks noGrp="1"/>
          </p:cNvSpPr>
          <p:nvPr>
            <p:ph type="body" idx="1"/>
          </p:nvPr>
        </p:nvSpPr>
        <p:spPr>
          <a:xfrm>
            <a:off x="681197" y="4722694"/>
            <a:ext cx="5449570" cy="447413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dirty="0"/>
              <a:t>Here are some case studies for the real-world applications of the monitoring and alert service we have. When we found a job that only has some GPUs with high usage, and low or even 0 usage on the other GPUs, it's highly likely that the job has some configuration error or code bugs. If the job has low usage on all the GPUs allocated to it, then the user must have requested more GPUs than what is actually needed, or is interactively running the jobs, such as developing their code, on the GPU compute node. When we have GPU out of memory kill, and find a gradual GPU memory increase over a long period, it's likely that the code has memory leaks.</a:t>
            </a:r>
            <a:endParaRPr dirty="0"/>
          </a:p>
        </p:txBody>
      </p:sp>
      <p:sp>
        <p:nvSpPr>
          <p:cNvPr id="247" name="Google Shape;247;p19:notes"/>
          <p:cNvSpPr txBox="1">
            <a:spLocks noGrp="1"/>
          </p:cNvSpPr>
          <p:nvPr>
            <p:ph type="sldNum" idx="12"/>
          </p:nvPr>
        </p:nvSpPr>
        <p:spPr>
          <a:xfrm>
            <a:off x="3858536" y="9443662"/>
            <a:ext cx="2951851" cy="49712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0: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20:notes"/>
          <p:cNvSpPr txBox="1">
            <a:spLocks noGrp="1"/>
          </p:cNvSpPr>
          <p:nvPr>
            <p:ph type="body" idx="1"/>
          </p:nvPr>
        </p:nvSpPr>
        <p:spPr>
          <a:xfrm>
            <a:off x="681197" y="4722694"/>
            <a:ext cx="5449570" cy="447413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dirty="0"/>
              <a:t>Due to the limited time and resources of this thesis, there are also several areas that are worth exploring as future work. Since now we only support </a:t>
            </a:r>
            <a:r>
              <a:rPr lang="en-US" dirty="0" err="1"/>
              <a:t>slurm</a:t>
            </a:r>
            <a:r>
              <a:rPr lang="en-US" dirty="0"/>
              <a:t>, it can also be interesting to integrate the monitoring and alerting infrastructure with additional job schedulers such as LSF. It might also be interesting to collect more monitoring metrics, such as CPU, and disk I/O as well as fine-grained GPU metrics, such as </a:t>
            </a:r>
            <a:r>
              <a:rPr lang="en-US" b="0" i="0" dirty="0">
                <a:highlight>
                  <a:srgbClr val="FFFFFF"/>
                </a:highlight>
                <a:latin typeface="Times New Roman"/>
                <a:ea typeface="Times New Roman"/>
                <a:cs typeface="Times New Roman"/>
                <a:sym typeface="Times New Roman"/>
              </a:rPr>
              <a:t>memory bandwidth,</a:t>
            </a:r>
            <a:r>
              <a:rPr lang="zh-CN" altLang="en-US" b="0" i="0" dirty="0">
                <a:highlight>
                  <a:srgbClr val="FFFFFF"/>
                </a:highlight>
                <a:latin typeface="Times New Roman"/>
                <a:ea typeface="Times New Roman"/>
                <a:cs typeface="Times New Roman"/>
                <a:sym typeface="Times New Roman"/>
              </a:rPr>
              <a:t> </a:t>
            </a:r>
            <a:r>
              <a:rPr lang="en-US" b="0" i="0" dirty="0">
                <a:highlight>
                  <a:srgbClr val="FFFFFF"/>
                </a:highlight>
                <a:latin typeface="Times New Roman"/>
                <a:ea typeface="Times New Roman"/>
                <a:cs typeface="Times New Roman"/>
                <a:sym typeface="Times New Roman"/>
              </a:rPr>
              <a:t>cache utilization, and instruction throughput. Hopefully, we can have a better alert algorithm if we can support dynamic threshold according to workload type, and possibly, we can also optimize resource allocation automatically through the history and alert to </a:t>
            </a:r>
            <a:r>
              <a:rPr lang="en-US" b="0" i="0" dirty="0" err="1">
                <a:highlight>
                  <a:srgbClr val="FFFFFF"/>
                </a:highlight>
                <a:latin typeface="Times New Roman"/>
                <a:ea typeface="Times New Roman"/>
                <a:cs typeface="Times New Roman"/>
                <a:sym typeface="Times New Roman"/>
              </a:rPr>
              <a:t>autoscale</a:t>
            </a:r>
            <a:r>
              <a:rPr lang="en-US" b="0" i="0" dirty="0">
                <a:highlight>
                  <a:srgbClr val="FFFFFF"/>
                </a:highlight>
                <a:latin typeface="Times New Roman"/>
                <a:ea typeface="Times New Roman"/>
                <a:cs typeface="Times New Roman"/>
                <a:sym typeface="Times New Roman"/>
              </a:rPr>
              <a:t>.</a:t>
            </a:r>
            <a:endParaRPr dirty="0"/>
          </a:p>
        </p:txBody>
      </p:sp>
      <p:sp>
        <p:nvSpPr>
          <p:cNvPr id="254" name="Google Shape;254;p20:notes"/>
          <p:cNvSpPr txBox="1">
            <a:spLocks noGrp="1"/>
          </p:cNvSpPr>
          <p:nvPr>
            <p:ph type="sldNum" idx="12"/>
          </p:nvPr>
        </p:nvSpPr>
        <p:spPr>
          <a:xfrm>
            <a:off x="3858536" y="9443662"/>
            <a:ext cx="2951851" cy="49712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1: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21:notes"/>
          <p:cNvSpPr txBox="1">
            <a:spLocks noGrp="1"/>
          </p:cNvSpPr>
          <p:nvPr>
            <p:ph type="body" idx="1"/>
          </p:nvPr>
        </p:nvSpPr>
        <p:spPr>
          <a:xfrm>
            <a:off x="681197" y="4722694"/>
            <a:ext cx="5449570" cy="447413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That’s it, thank you for listening! If you have any questions, I’m happy to answer them now.</a:t>
            </a:r>
            <a:endParaRPr/>
          </a:p>
        </p:txBody>
      </p:sp>
      <p:sp>
        <p:nvSpPr>
          <p:cNvPr id="261" name="Google Shape;261;p21:notes"/>
          <p:cNvSpPr txBox="1">
            <a:spLocks noGrp="1"/>
          </p:cNvSpPr>
          <p:nvPr>
            <p:ph type="sldNum" idx="12"/>
          </p:nvPr>
        </p:nvSpPr>
        <p:spPr>
          <a:xfrm>
            <a:off x="3858536" y="9443662"/>
            <a:ext cx="2951851" cy="49712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2:notes"/>
          <p:cNvSpPr txBox="1">
            <a:spLocks noGrp="1"/>
          </p:cNvSpPr>
          <p:nvPr>
            <p:ph type="body" idx="1"/>
          </p:nvPr>
        </p:nvSpPr>
        <p:spPr>
          <a:xfrm>
            <a:off x="681197" y="4722694"/>
            <a:ext cx="5449570" cy="4474131"/>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6" name="Google Shape;266;p22: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3:notes"/>
          <p:cNvSpPr txBox="1">
            <a:spLocks noGrp="1"/>
          </p:cNvSpPr>
          <p:nvPr>
            <p:ph type="body" idx="1"/>
          </p:nvPr>
        </p:nvSpPr>
        <p:spPr>
          <a:xfrm>
            <a:off x="681197" y="4722694"/>
            <a:ext cx="5449570" cy="4474131"/>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2" name="Google Shape;272;p23: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4:notes"/>
          <p:cNvSpPr txBox="1">
            <a:spLocks noGrp="1"/>
          </p:cNvSpPr>
          <p:nvPr>
            <p:ph type="body" idx="1"/>
          </p:nvPr>
        </p:nvSpPr>
        <p:spPr>
          <a:xfrm>
            <a:off x="681197" y="4722694"/>
            <a:ext cx="5449570" cy="4474131"/>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8" name="Google Shape;278;p24: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5: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25:notes"/>
          <p:cNvSpPr txBox="1">
            <a:spLocks noGrp="1"/>
          </p:cNvSpPr>
          <p:nvPr>
            <p:ph type="body" idx="1"/>
          </p:nvPr>
        </p:nvSpPr>
        <p:spPr>
          <a:xfrm>
            <a:off x="681197" y="4722694"/>
            <a:ext cx="5449570" cy="447413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285" name="Google Shape;285;p25:notes"/>
          <p:cNvSpPr txBox="1">
            <a:spLocks noGrp="1"/>
          </p:cNvSpPr>
          <p:nvPr>
            <p:ph type="sldNum" idx="12"/>
          </p:nvPr>
        </p:nvSpPr>
        <p:spPr>
          <a:xfrm>
            <a:off x="3858536" y="9443662"/>
            <a:ext cx="2951851" cy="49712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6: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26:notes"/>
          <p:cNvSpPr txBox="1">
            <a:spLocks noGrp="1"/>
          </p:cNvSpPr>
          <p:nvPr>
            <p:ph type="body" idx="1"/>
          </p:nvPr>
        </p:nvSpPr>
        <p:spPr>
          <a:xfrm>
            <a:off x="681197" y="4722694"/>
            <a:ext cx="5449570" cy="447413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This is a slide taken from a ETH Zurich course which shows the suggested feature for time series features that can be used for machine learning in our case.</a:t>
            </a:r>
            <a:endParaRPr/>
          </a:p>
        </p:txBody>
      </p:sp>
      <p:sp>
        <p:nvSpPr>
          <p:cNvPr id="292" name="Google Shape;292;p26:notes"/>
          <p:cNvSpPr txBox="1">
            <a:spLocks noGrp="1"/>
          </p:cNvSpPr>
          <p:nvPr>
            <p:ph type="sldNum" idx="12"/>
          </p:nvPr>
        </p:nvSpPr>
        <p:spPr>
          <a:xfrm>
            <a:off x="3858536" y="9443662"/>
            <a:ext cx="2951851" cy="49712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 name="Google Shape;61;p3:notes"/>
          <p:cNvSpPr txBox="1">
            <a:spLocks noGrp="1"/>
          </p:cNvSpPr>
          <p:nvPr>
            <p:ph type="body" idx="1"/>
          </p:nvPr>
        </p:nvSpPr>
        <p:spPr>
          <a:xfrm>
            <a:off x="681197" y="4722694"/>
            <a:ext cx="5449570" cy="447413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First, let’s have an overview of the GPU nodes in CSC supercomputer systems to get everyone started.</a:t>
            </a:r>
            <a:endParaRPr/>
          </a:p>
          <a:p>
            <a:pPr marL="0" lvl="0" indent="0" algn="l" rtl="0">
              <a:spcBef>
                <a:spcPts val="360"/>
              </a:spcBef>
              <a:spcAft>
                <a:spcPts val="0"/>
              </a:spcAft>
              <a:buNone/>
            </a:pPr>
            <a:endParaRPr/>
          </a:p>
          <a:p>
            <a:pPr marL="0" lvl="0" indent="0" algn="l" rtl="0">
              <a:spcBef>
                <a:spcPts val="360"/>
              </a:spcBef>
              <a:spcAft>
                <a:spcPts val="0"/>
              </a:spcAft>
              <a:buNone/>
            </a:pPr>
            <a:r>
              <a:rPr lang="en-US"/>
              <a:t>CSC runs three supercomputers: Puhti, Mahti and LUMI, while LUMI is the pre-exascale supercomputer we are targeting.</a:t>
            </a:r>
            <a:endParaRPr/>
          </a:p>
          <a:p>
            <a:pPr marL="0" lvl="0" indent="0" algn="l" rtl="0">
              <a:spcBef>
                <a:spcPts val="360"/>
              </a:spcBef>
              <a:spcAft>
                <a:spcPts val="0"/>
              </a:spcAft>
              <a:buNone/>
            </a:pPr>
            <a:endParaRPr/>
          </a:p>
          <a:p>
            <a:pPr marL="0" lvl="0" indent="0" algn="l" rtl="0">
              <a:spcBef>
                <a:spcPts val="360"/>
              </a:spcBef>
              <a:spcAft>
                <a:spcPts val="0"/>
              </a:spcAft>
              <a:buNone/>
            </a:pPr>
            <a:r>
              <a:rPr lang="en-US"/>
              <a:t>You can see the details of GPU nodes in the table. Puhti and Mahti use Nvidia GPU, while LUMI uses AMD GPU.</a:t>
            </a:r>
            <a:endParaRPr/>
          </a:p>
          <a:p>
            <a:pPr marL="0" lvl="0" indent="0" algn="l" rtl="0">
              <a:spcBef>
                <a:spcPts val="360"/>
              </a:spcBef>
              <a:spcAft>
                <a:spcPts val="0"/>
              </a:spcAft>
              <a:buNone/>
            </a:pPr>
            <a:endParaRPr/>
          </a:p>
          <a:p>
            <a:pPr marL="0" lvl="0" indent="0" algn="l" rtl="0">
              <a:spcBef>
                <a:spcPts val="360"/>
              </a:spcBef>
              <a:spcAft>
                <a:spcPts val="0"/>
              </a:spcAft>
              <a:buNone/>
            </a:pPr>
            <a:r>
              <a:rPr lang="en-US"/>
              <a:t>All the computing nodes have 4 GPUs, but we have an exception here for LUMI, since AMD GPU uses a multi-chip module with 2 GPU dies, so it counts as 8 GPUs when we allocate resources in the job scheduler. So, for the pre-exascale supercomputer like LUMI, our alert system's maximum number of possible jobs is around 20 thousand, which should be the maximum capacity we are targeting when designing.</a:t>
            </a:r>
            <a:endParaRPr/>
          </a:p>
        </p:txBody>
      </p:sp>
      <p:sp>
        <p:nvSpPr>
          <p:cNvPr id="62" name="Google Shape;62;p3:notes"/>
          <p:cNvSpPr txBox="1">
            <a:spLocks noGrp="1"/>
          </p:cNvSpPr>
          <p:nvPr>
            <p:ph type="sldNum" idx="12"/>
          </p:nvPr>
        </p:nvSpPr>
        <p:spPr>
          <a:xfrm>
            <a:off x="3858536" y="9443662"/>
            <a:ext cx="2951851" cy="49712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 name="Google Shape;71;p4:notes"/>
          <p:cNvSpPr txBox="1">
            <a:spLocks noGrp="1"/>
          </p:cNvSpPr>
          <p:nvPr>
            <p:ph type="body" idx="1"/>
          </p:nvPr>
        </p:nvSpPr>
        <p:spPr>
          <a:xfrm>
            <a:off x="681197" y="4722694"/>
            <a:ext cx="5449570" cy="447413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So why alert service only for GPU usage? GPU typically consumes the most power in the computing system. As you can see, the thermal design power for one CPU on LUMI is 280 watts, while it’s 500 watts for GPU. The workload manager gives out reservations of resources based on CPU cores, so it’s 4 watts for each CPU reservation, while workload manager gives out the whole GPU device for each reservation, so it will be 250 watts for each GPU reservation.</a:t>
            </a:r>
            <a:endParaRPr/>
          </a:p>
          <a:p>
            <a:pPr marL="0" lvl="0" indent="0" algn="l" rtl="0">
              <a:spcBef>
                <a:spcPts val="360"/>
              </a:spcBef>
              <a:spcAft>
                <a:spcPts val="0"/>
              </a:spcAft>
              <a:buNone/>
            </a:pPr>
            <a:endParaRPr/>
          </a:p>
          <a:p>
            <a:pPr marL="0" lvl="0" indent="0" algn="l" rtl="0">
              <a:spcBef>
                <a:spcPts val="360"/>
              </a:spcBef>
              <a:spcAft>
                <a:spcPts val="0"/>
              </a:spcAft>
              <a:buNone/>
            </a:pPr>
            <a:r>
              <a:rPr lang="en-US"/>
              <a:t>So, compared to CPU, misusing one reservation of GPU can cause more than 60 times of the resource waste. It will significantly improve energy efficiency if we spot and kill those jobs to keep the supercomputer running efficiently.</a:t>
            </a:r>
            <a:endParaRPr/>
          </a:p>
          <a:p>
            <a:pPr marL="0" lvl="0" indent="0" algn="l" rtl="0">
              <a:spcBef>
                <a:spcPts val="360"/>
              </a:spcBef>
              <a:spcAft>
                <a:spcPts val="0"/>
              </a:spcAft>
              <a:buNone/>
            </a:pPr>
            <a:endParaRPr/>
          </a:p>
          <a:p>
            <a:pPr marL="0" lvl="0" indent="0" algn="l" rtl="0">
              <a:spcBef>
                <a:spcPts val="360"/>
              </a:spcBef>
              <a:spcAft>
                <a:spcPts val="0"/>
              </a:spcAft>
              <a:buNone/>
            </a:pPr>
            <a:r>
              <a:rPr lang="en-US"/>
              <a:t>Also, if we choose to do alert for CPU as well, there are too many CPU cores to track; For LUMI, we have 2 million CPU cores while we only have 20 thousand GPU dies. It’s way more complicated to have a near real-time alert system for CPU cores in millions while keeping track of something in thousands is still manageable and easier.</a:t>
            </a:r>
            <a:endParaRPr/>
          </a:p>
          <a:p>
            <a:pPr marL="0" lvl="0" indent="0" algn="l" rtl="0">
              <a:spcBef>
                <a:spcPts val="360"/>
              </a:spcBef>
              <a:spcAft>
                <a:spcPts val="0"/>
              </a:spcAft>
              <a:buNone/>
            </a:pPr>
            <a:endParaRPr/>
          </a:p>
        </p:txBody>
      </p:sp>
      <p:sp>
        <p:nvSpPr>
          <p:cNvPr id="72" name="Google Shape;72;p4:notes"/>
          <p:cNvSpPr txBox="1">
            <a:spLocks noGrp="1"/>
          </p:cNvSpPr>
          <p:nvPr>
            <p:ph type="sldNum" idx="12"/>
          </p:nvPr>
        </p:nvSpPr>
        <p:spPr>
          <a:xfrm>
            <a:off x="3858536" y="9443662"/>
            <a:ext cx="2951851" cy="49712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 name="Google Shape;78;p5:notes"/>
          <p:cNvSpPr txBox="1">
            <a:spLocks noGrp="1"/>
          </p:cNvSpPr>
          <p:nvPr>
            <p:ph type="body" idx="1"/>
          </p:nvPr>
        </p:nvSpPr>
        <p:spPr>
          <a:xfrm>
            <a:off x="681197" y="4722694"/>
            <a:ext cx="5449570" cy="4474131"/>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None/>
            </a:pPr>
            <a:r>
              <a:rPr lang="en-US"/>
              <a:t>Now, let’s look at how our HPC monitoring system works, which was part of my work at CSC during my last summer internship.</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Slurm is a top open-source workload manager in HPC, which is the workload manger we are targeting at. We have one instance of the monitoring server running in the background on each computing node. Before the job starts, the slurm prolog will start the monitoring client. The monitoring client will then send the job metadata to the monitoring server. Then, the monitoring server will begin collecting data at fixed intervals.</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We have also configured a hook in Lmod to send module load information to the monitoring server.</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After the job ends, Slurm Epilog will start the monitoring client again to notify the monitoring server that the job has been completed.</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When the data buffer of the monitoring server is full, the monitoring server will send all the collected data to timescale ingest. Timescale ingest will write to timescaledb when the ingestion buffer is full.</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TimescaleDB is a database based on PostgreSQL that is optimized for handling time-series data using hypertables.</a:t>
            </a:r>
            <a:endParaRPr/>
          </a:p>
          <a:p>
            <a:pPr marL="0" lvl="0" indent="0" algn="l" rtl="0">
              <a:lnSpc>
                <a:spcPct val="90000"/>
              </a:lnSpc>
              <a:spcBef>
                <a:spcPts val="360"/>
              </a:spcBef>
              <a:spcAft>
                <a:spcPts val="0"/>
              </a:spcAft>
              <a:buNone/>
            </a:pPr>
            <a:endParaRPr/>
          </a:p>
          <a:p>
            <a:pPr marL="0" lvl="0" indent="0" algn="l" rtl="0">
              <a:lnSpc>
                <a:spcPct val="90000"/>
              </a:lnSpc>
              <a:spcBef>
                <a:spcPts val="360"/>
              </a:spcBef>
              <a:spcAft>
                <a:spcPts val="0"/>
              </a:spcAft>
              <a:buNone/>
            </a:pPr>
            <a:r>
              <a:rPr lang="en-US"/>
              <a:t>The timescale reader reads data from the timescaleDB and Seff command or Timescale chart renders graphs or tables to users regarding specific jobs.</a:t>
            </a:r>
            <a:endParaRPr/>
          </a:p>
        </p:txBody>
      </p:sp>
      <p:sp>
        <p:nvSpPr>
          <p:cNvPr id="79" name="Google Shape;79;p5:notes"/>
          <p:cNvSpPr txBox="1">
            <a:spLocks noGrp="1"/>
          </p:cNvSpPr>
          <p:nvPr>
            <p:ph type="sldNum" idx="12"/>
          </p:nvPr>
        </p:nvSpPr>
        <p:spPr>
          <a:xfrm>
            <a:off x="3858536" y="9443662"/>
            <a:ext cx="2951851" cy="49712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6:notes"/>
          <p:cNvSpPr txBox="1">
            <a:spLocks noGrp="1"/>
          </p:cNvSpPr>
          <p:nvPr>
            <p:ph type="body" idx="1"/>
          </p:nvPr>
        </p:nvSpPr>
        <p:spPr>
          <a:xfrm>
            <a:off x="681197" y="4722694"/>
            <a:ext cx="5449570" cy="447413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For this thesis, the alert service we implemented is built on the monitoring system. For possible design choices, it communicates with the TimescaleDB through polling or triggers to update the internal state. Whenever we have a new alert, or the alert is dismissed, we write the event into logs.</a:t>
            </a:r>
            <a:endParaRPr/>
          </a:p>
          <a:p>
            <a:pPr marL="0" lvl="0" indent="0" algn="l" rtl="0">
              <a:spcBef>
                <a:spcPts val="360"/>
              </a:spcBef>
              <a:spcAft>
                <a:spcPts val="0"/>
              </a:spcAft>
              <a:buNone/>
            </a:pPr>
            <a:endParaRPr/>
          </a:p>
          <a:p>
            <a:pPr marL="0" lvl="0" indent="0" algn="l" rtl="0">
              <a:spcBef>
                <a:spcPts val="360"/>
              </a:spcBef>
              <a:spcAft>
                <a:spcPts val="0"/>
              </a:spcAft>
              <a:buNone/>
            </a:pPr>
            <a:r>
              <a:rPr lang="en-US"/>
              <a:t>We create or destroy the internal state for specific jobs by listening to job metadata updates. We do a garbage collection for stale jobs to avoid memory leaks. We also want to get the aggregation result as soon as data has been inserted and dump the alert state at regular intervals for dashboard integration.</a:t>
            </a:r>
            <a:endParaRPr/>
          </a:p>
        </p:txBody>
      </p:sp>
      <p:sp>
        <p:nvSpPr>
          <p:cNvPr id="124" name="Google Shape;124;p6:notes"/>
          <p:cNvSpPr txBox="1">
            <a:spLocks noGrp="1"/>
          </p:cNvSpPr>
          <p:nvPr>
            <p:ph type="sldNum" idx="12"/>
          </p:nvPr>
        </p:nvSpPr>
        <p:spPr>
          <a:xfrm>
            <a:off x="3858536" y="9443662"/>
            <a:ext cx="2951851" cy="49712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1197" y="4722694"/>
            <a:ext cx="5449570" cy="4474131"/>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Calibri"/>
              <a:buNone/>
            </a:pPr>
            <a:r>
              <a:rPr lang="en-US"/>
              <a:t>Our research question for this project is, how do we systematically design the service so that we can efficiently and reliably analyze jobs in supercomputers in real time? This can be divided into several sub-research questions, such as how to minimize the real-time alert delay and the performance impact on the database. How to reliably maintain a data structure for alert state, and how to reliably find out jobs that are not efficient.</a:t>
            </a:r>
            <a:endParaRPr/>
          </a:p>
        </p:txBody>
      </p:sp>
      <p:sp>
        <p:nvSpPr>
          <p:cNvPr id="139" name="Google Shape;139;p7:notes"/>
          <p:cNvSpPr txBox="1">
            <a:spLocks noGrp="1"/>
          </p:cNvSpPr>
          <p:nvPr>
            <p:ph type="sldNum" idx="12"/>
          </p:nvPr>
        </p:nvSpPr>
        <p:spPr>
          <a:xfrm>
            <a:off x="3858536" y="9443662"/>
            <a:ext cx="2951851" cy="49712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8:notes"/>
          <p:cNvSpPr txBox="1">
            <a:spLocks noGrp="1"/>
          </p:cNvSpPr>
          <p:nvPr>
            <p:ph type="body" idx="1"/>
          </p:nvPr>
        </p:nvSpPr>
        <p:spPr>
          <a:xfrm>
            <a:off x="681197" y="4722694"/>
            <a:ext cx="5449570" cy="4474131"/>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Calibri"/>
              <a:buNone/>
            </a:pPr>
            <a:r>
              <a:rPr lang="en-US" sz="1200"/>
              <a:t>To answer those research questions, here are some available techniques for us. Since message queues can easily go wrong and are hard to debug, according to people’s experience at CSC, we don't want to introduce message queues in our system. This increases the difficulty of our design, but luckily, we are using TimescaleDB, it’s based on PostgreSQL. PostgreSQL has LISTEN and NOTIFY, so we can use triggers to execute NOTIFY after the insertion of each row, and TimescaleAlert can LISTEN to the updates.</a:t>
            </a:r>
            <a:endParaRPr/>
          </a:p>
          <a:p>
            <a:pPr marL="0" marR="0" lvl="0" indent="0" algn="l" rtl="0">
              <a:lnSpc>
                <a:spcPct val="100000"/>
              </a:lnSpc>
              <a:spcBef>
                <a:spcPts val="360"/>
              </a:spcBef>
              <a:spcAft>
                <a:spcPts val="0"/>
              </a:spcAft>
              <a:buClr>
                <a:schemeClr val="dk1"/>
              </a:buClr>
              <a:buSzPts val="1200"/>
              <a:buFont typeface="Calibri"/>
              <a:buNone/>
            </a:pPr>
            <a:endParaRPr sz="1200"/>
          </a:p>
          <a:p>
            <a:pPr marL="0" marR="0" lvl="0" indent="0" algn="l" rtl="0">
              <a:lnSpc>
                <a:spcPct val="100000"/>
              </a:lnSpc>
              <a:spcBef>
                <a:spcPts val="360"/>
              </a:spcBef>
              <a:spcAft>
                <a:spcPts val="0"/>
              </a:spcAft>
              <a:buClr>
                <a:schemeClr val="dk1"/>
              </a:buClr>
              <a:buSzPts val="1200"/>
              <a:buFont typeface="Calibri"/>
              <a:buNone/>
            </a:pPr>
            <a:r>
              <a:rPr lang="en-US" sz="1200"/>
              <a:t>We also have continuous aggregates in TimescaleDB, which is based on the materialized view and works like continuous processing in Spark structured streaming. Spark and Flink can also be our choice. However, after investigation, I found that they don’t have sliding-window aggregation support.</a:t>
            </a:r>
            <a:endParaRPr/>
          </a:p>
        </p:txBody>
      </p:sp>
      <p:sp>
        <p:nvSpPr>
          <p:cNvPr id="146" name="Google Shape;146;p8:notes"/>
          <p:cNvSpPr txBox="1">
            <a:spLocks noGrp="1"/>
          </p:cNvSpPr>
          <p:nvPr>
            <p:ph type="sldNum" idx="12"/>
          </p:nvPr>
        </p:nvSpPr>
        <p:spPr>
          <a:xfrm>
            <a:off x="3858536" y="9443662"/>
            <a:ext cx="2951851" cy="49712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a:spLocks noGrp="1" noRot="1" noChangeAspect="1"/>
          </p:cNvSpPr>
          <p:nvPr>
            <p:ph type="sldImg" idx="2"/>
          </p:nvPr>
        </p:nvSpPr>
        <p:spPr>
          <a:xfrm>
            <a:off x="93663" y="746125"/>
            <a:ext cx="662463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9:notes"/>
          <p:cNvSpPr txBox="1">
            <a:spLocks noGrp="1"/>
          </p:cNvSpPr>
          <p:nvPr>
            <p:ph type="body" idx="1"/>
          </p:nvPr>
        </p:nvSpPr>
        <p:spPr>
          <a:xfrm>
            <a:off x="681197" y="4722694"/>
            <a:ext cx="5449570" cy="447413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a:t>So what is sliding-window aggregation? Since we want real-time alerts, we want to aggregate with a fixed-size sliding window that considers the latest data and drops the old data at any time. However, TimescaleDB continuous aggregates, Spark, and Flink high-level API can only aggregate with a fixed start time, which will work badly if we want to check the latest aggregation result at, for example, 12 o’clock in this case since then we will only have one specific data in that window. Then, it isn't very sensible to have an aggregation since we are not actually doing any aggregation and it can fluctuate.</a:t>
            </a:r>
            <a:endParaRPr/>
          </a:p>
          <a:p>
            <a:pPr marL="0" lvl="0" indent="0" algn="l" rtl="0">
              <a:spcBef>
                <a:spcPts val="360"/>
              </a:spcBef>
              <a:spcAft>
                <a:spcPts val="0"/>
              </a:spcAft>
              <a:buNone/>
            </a:pPr>
            <a:endParaRPr sz="1200"/>
          </a:p>
          <a:p>
            <a:pPr marL="0" lvl="0" indent="0" algn="l" rtl="0">
              <a:spcBef>
                <a:spcPts val="360"/>
              </a:spcBef>
              <a:spcAft>
                <a:spcPts val="0"/>
              </a:spcAft>
              <a:buNone/>
            </a:pPr>
            <a:endParaRPr sz="1200"/>
          </a:p>
          <a:p>
            <a:pPr marL="0" lvl="0" indent="0" algn="l" rtl="0">
              <a:spcBef>
                <a:spcPts val="360"/>
              </a:spcBef>
              <a:spcAft>
                <a:spcPts val="0"/>
              </a:spcAft>
              <a:buNone/>
            </a:pPr>
            <a:endParaRPr sz="1200"/>
          </a:p>
          <a:p>
            <a:pPr marL="0" lvl="0" indent="0" algn="l" rtl="0">
              <a:spcBef>
                <a:spcPts val="360"/>
              </a:spcBef>
              <a:spcAft>
                <a:spcPts val="0"/>
              </a:spcAft>
              <a:buNone/>
            </a:pPr>
            <a:r>
              <a:rPr lang="en-US" sz="1200"/>
              <a:t>https://stackoverflow.com/questions/44536553/process-event-with-last-1-hour-1week-and-1-month-data-in-flink-streaming</a:t>
            </a:r>
            <a:endParaRPr/>
          </a:p>
          <a:p>
            <a:pPr marL="0" lvl="0" indent="0" algn="l" rtl="0">
              <a:spcBef>
                <a:spcPts val="360"/>
              </a:spcBef>
              <a:spcAft>
                <a:spcPts val="0"/>
              </a:spcAft>
              <a:buNone/>
            </a:pPr>
            <a:r>
              <a:rPr lang="en-US" sz="1200"/>
              <a:t>https://stackoverflow.com/questions/40432800/flink-streaming-how-to-process-each-event-with-all-events-of-the-last-30-days</a:t>
            </a:r>
            <a:endParaRPr/>
          </a:p>
        </p:txBody>
      </p:sp>
      <p:sp>
        <p:nvSpPr>
          <p:cNvPr id="153" name="Google Shape;153;p9:notes"/>
          <p:cNvSpPr txBox="1">
            <a:spLocks noGrp="1"/>
          </p:cNvSpPr>
          <p:nvPr>
            <p:ph type="sldNum" idx="12"/>
          </p:nvPr>
        </p:nvSpPr>
        <p:spPr>
          <a:xfrm>
            <a:off x="3858536" y="9443662"/>
            <a:ext cx="2951851" cy="49712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erus">
  <p:cSld name="perus">
    <p:spTree>
      <p:nvGrpSpPr>
        <p:cNvPr id="1" name="Shape 13"/>
        <p:cNvGrpSpPr/>
        <p:nvPr/>
      </p:nvGrpSpPr>
      <p:grpSpPr>
        <a:xfrm>
          <a:off x="0" y="0"/>
          <a:ext cx="0" cy="0"/>
          <a:chOff x="0" y="0"/>
          <a:chExt cx="0" cy="0"/>
        </a:xfrm>
      </p:grpSpPr>
      <p:sp>
        <p:nvSpPr>
          <p:cNvPr id="14" name="Google Shape;14;p28"/>
          <p:cNvSpPr txBox="1">
            <a:spLocks noGrp="1"/>
          </p:cNvSpPr>
          <p:nvPr>
            <p:ph type="ctrTitle"/>
          </p:nvPr>
        </p:nvSpPr>
        <p:spPr>
          <a:xfrm>
            <a:off x="612331" y="994730"/>
            <a:ext cx="7344045" cy="399689"/>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SzPts val="1400"/>
              <a:buNone/>
              <a:defRPr sz="3600" b="0" i="0" u="none" strike="noStrike" cap="none">
                <a:solidFill>
                  <a:srgbClr val="00C1D5"/>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15" name="Google Shape;15;p28"/>
          <p:cNvSpPr txBox="1">
            <a:spLocks noGrp="1"/>
          </p:cNvSpPr>
          <p:nvPr>
            <p:ph type="body" idx="1"/>
          </p:nvPr>
        </p:nvSpPr>
        <p:spPr>
          <a:xfrm>
            <a:off x="612329" y="1848069"/>
            <a:ext cx="7344047" cy="2991933"/>
          </a:xfrm>
          <a:prstGeom prst="rect">
            <a:avLst/>
          </a:prstGeom>
          <a:noFill/>
          <a:ln>
            <a:noFill/>
          </a:ln>
        </p:spPr>
        <p:txBody>
          <a:bodyPr spcFirstLastPara="1" wrap="square" lIns="0" tIns="0" rIns="0" bIns="0" anchor="t" anchorCtr="0">
            <a:noAutofit/>
          </a:bodyPr>
          <a:lstStyle>
            <a:lvl1pPr marL="457200" marR="0" lvl="0" indent="-228600" algn="l" rtl="0">
              <a:lnSpc>
                <a:spcPct val="126315"/>
              </a:lnSpc>
              <a:spcBef>
                <a:spcPts val="380"/>
              </a:spcBef>
              <a:spcAft>
                <a:spcPts val="0"/>
              </a:spcAft>
              <a:buClr>
                <a:schemeClr val="dk1"/>
              </a:buClr>
              <a:buSzPts val="1900"/>
              <a:buFont typeface="Arial"/>
              <a:buNone/>
              <a:defRPr sz="1900" b="0" i="0" u="none" strike="noStrike" cap="none">
                <a:solidFill>
                  <a:schemeClr val="dk1"/>
                </a:solidFill>
                <a:latin typeface="Georgia"/>
                <a:ea typeface="Georgia"/>
                <a:cs typeface="Georgia"/>
                <a:sym typeface="Georgi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2pPr>
            <a:lvl3pPr marL="1371600" marR="0" lvl="2" indent="-330200" algn="l" rtl="0">
              <a:spcBef>
                <a:spcPts val="320"/>
              </a:spcBef>
              <a:spcAft>
                <a:spcPts val="0"/>
              </a:spcAft>
              <a:buClr>
                <a:schemeClr val="dk1"/>
              </a:buClr>
              <a:buSzPts val="1600"/>
              <a:buFont typeface="Merriweather Sans"/>
              <a:buChar char="-"/>
              <a:defRPr sz="1600" b="0" i="1" u="none" strike="noStrike" cap="none">
                <a:solidFill>
                  <a:schemeClr val="dk1"/>
                </a:solidFill>
                <a:latin typeface="Georgia"/>
                <a:ea typeface="Georgia"/>
                <a:cs typeface="Georgia"/>
                <a:sym typeface="Georgia"/>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11150" algn="l" rtl="0">
              <a:spcBef>
                <a:spcPts val="260"/>
              </a:spcBef>
              <a:spcAft>
                <a:spcPts val="0"/>
              </a:spcAft>
              <a:buClr>
                <a:schemeClr val="dk1"/>
              </a:buClr>
              <a:buSzPts val="1300"/>
              <a:buFont typeface="Courier New"/>
              <a:buChar char="o"/>
              <a:defRPr sz="13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9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yhjä">
  <p:cSld name="tyhjä">
    <p:spTree>
      <p:nvGrpSpPr>
        <p:cNvPr id="1" name="Shape 4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äliotsikko">
  <p:cSld name="väliotsikko">
    <p:spTree>
      <p:nvGrpSpPr>
        <p:cNvPr id="1" name="Shape 44"/>
        <p:cNvGrpSpPr/>
        <p:nvPr/>
      </p:nvGrpSpPr>
      <p:grpSpPr>
        <a:xfrm>
          <a:off x="0" y="0"/>
          <a:ext cx="0" cy="0"/>
          <a:chOff x="0" y="0"/>
          <a:chExt cx="0" cy="0"/>
        </a:xfrm>
      </p:grpSpPr>
      <p:sp>
        <p:nvSpPr>
          <p:cNvPr id="45" name="Google Shape;45;p39"/>
          <p:cNvSpPr txBox="1">
            <a:spLocks noGrp="1"/>
          </p:cNvSpPr>
          <p:nvPr>
            <p:ph type="ctrTitle"/>
          </p:nvPr>
        </p:nvSpPr>
        <p:spPr>
          <a:xfrm>
            <a:off x="612330" y="1419622"/>
            <a:ext cx="6767982" cy="1152128"/>
          </a:xfrm>
          <a:prstGeom prst="rect">
            <a:avLst/>
          </a:prstGeom>
          <a:noFill/>
          <a:ln>
            <a:noFill/>
          </a:ln>
        </p:spPr>
        <p:txBody>
          <a:bodyPr spcFirstLastPara="1" wrap="square" lIns="0" tIns="0" rIns="0" bIns="0" anchor="t" anchorCtr="0">
            <a:noAutofit/>
          </a:bodyPr>
          <a:lstStyle>
            <a:lvl1pPr marR="0" lvl="0" algn="l" rtl="0">
              <a:lnSpc>
                <a:spcPct val="113636"/>
              </a:lnSpc>
              <a:spcBef>
                <a:spcPts val="0"/>
              </a:spcBef>
              <a:spcAft>
                <a:spcPts val="0"/>
              </a:spcAft>
              <a:buSzPts val="1400"/>
              <a:buNone/>
              <a:defRPr sz="3959" b="0" i="0" u="none" strike="noStrike" cap="none">
                <a:solidFill>
                  <a:srgbClr val="68D2DF"/>
                </a:solidFill>
                <a:latin typeface="Arial"/>
                <a:ea typeface="Arial"/>
                <a:cs typeface="Arial"/>
                <a:sym typeface="Arial"/>
              </a:defRPr>
            </a:lvl1pPr>
            <a:lvl2pPr marR="0" lvl="1" algn="ctr" rtl="0">
              <a:spcBef>
                <a:spcPts val="0"/>
              </a:spcBef>
              <a:spcAft>
                <a:spcPts val="0"/>
              </a:spcAft>
              <a:buSzPts val="1400"/>
              <a:buNone/>
              <a:defRPr sz="3959" b="0" i="0"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3959" b="0" i="0"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3959" b="0" i="0"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3959" b="0" i="0" u="none" strike="noStrike" cap="none">
                <a:solidFill>
                  <a:schemeClr val="dk1"/>
                </a:solidFill>
                <a:latin typeface="Arial"/>
                <a:ea typeface="Arial"/>
                <a:cs typeface="Arial"/>
                <a:sym typeface="Arial"/>
              </a:defRPr>
            </a:lvl5pPr>
            <a:lvl6pPr marR="0" lvl="5" algn="ctr" rtl="0">
              <a:spcBef>
                <a:spcPts val="0"/>
              </a:spcBef>
              <a:spcAft>
                <a:spcPts val="0"/>
              </a:spcAft>
              <a:buSzPts val="1400"/>
              <a:buNone/>
              <a:defRPr sz="3959" b="0" i="0"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3959" b="0" i="0"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3959" b="0" i="0"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3959"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äliotsikko">
  <p:cSld name="väliotsikko">
    <p:spTree>
      <p:nvGrpSpPr>
        <p:cNvPr id="1" name="Shape 16"/>
        <p:cNvGrpSpPr/>
        <p:nvPr/>
      </p:nvGrpSpPr>
      <p:grpSpPr>
        <a:xfrm>
          <a:off x="0" y="0"/>
          <a:ext cx="0" cy="0"/>
          <a:chOff x="0" y="0"/>
          <a:chExt cx="0" cy="0"/>
        </a:xfrm>
      </p:grpSpPr>
      <p:sp>
        <p:nvSpPr>
          <p:cNvPr id="17" name="Google Shape;17;p29"/>
          <p:cNvSpPr txBox="1">
            <a:spLocks noGrp="1"/>
          </p:cNvSpPr>
          <p:nvPr>
            <p:ph type="ctrTitle"/>
          </p:nvPr>
        </p:nvSpPr>
        <p:spPr>
          <a:xfrm>
            <a:off x="612330" y="1419622"/>
            <a:ext cx="6767982" cy="1152128"/>
          </a:xfrm>
          <a:prstGeom prst="rect">
            <a:avLst/>
          </a:prstGeom>
          <a:noFill/>
          <a:ln>
            <a:noFill/>
          </a:ln>
        </p:spPr>
        <p:txBody>
          <a:bodyPr spcFirstLastPara="1" wrap="square" lIns="0" tIns="0" rIns="0" bIns="0" anchor="t" anchorCtr="0">
            <a:noAutofit/>
          </a:bodyPr>
          <a:lstStyle>
            <a:lvl1pPr marR="0" lvl="0" algn="l" rtl="0">
              <a:lnSpc>
                <a:spcPct val="113636"/>
              </a:lnSpc>
              <a:spcBef>
                <a:spcPts val="0"/>
              </a:spcBef>
              <a:spcAft>
                <a:spcPts val="0"/>
              </a:spcAft>
              <a:buSzPts val="1400"/>
              <a:buNone/>
              <a:defRPr sz="4400" b="0" i="0" u="none" strike="noStrike" cap="none">
                <a:solidFill>
                  <a:srgbClr val="00C1D5"/>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 2">
  <p:cSld name="bullet 2">
    <p:spTree>
      <p:nvGrpSpPr>
        <p:cNvPr id="1" name="Shape 18"/>
        <p:cNvGrpSpPr/>
        <p:nvPr/>
      </p:nvGrpSpPr>
      <p:grpSpPr>
        <a:xfrm>
          <a:off x="0" y="0"/>
          <a:ext cx="0" cy="0"/>
          <a:chOff x="0" y="0"/>
          <a:chExt cx="0" cy="0"/>
        </a:xfrm>
      </p:grpSpPr>
      <p:sp>
        <p:nvSpPr>
          <p:cNvPr id="19" name="Google Shape;19;p30"/>
          <p:cNvSpPr txBox="1">
            <a:spLocks noGrp="1"/>
          </p:cNvSpPr>
          <p:nvPr>
            <p:ph type="ctrTitle"/>
          </p:nvPr>
        </p:nvSpPr>
        <p:spPr>
          <a:xfrm>
            <a:off x="612331" y="994730"/>
            <a:ext cx="7344045" cy="399689"/>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SzPts val="1400"/>
              <a:buNone/>
              <a:defRPr sz="3600" b="0" i="0" u="none" strike="noStrike" cap="none">
                <a:solidFill>
                  <a:srgbClr val="00C1D5"/>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20" name="Google Shape;20;p30"/>
          <p:cNvSpPr txBox="1">
            <a:spLocks noGrp="1"/>
          </p:cNvSpPr>
          <p:nvPr>
            <p:ph type="body" idx="1"/>
          </p:nvPr>
        </p:nvSpPr>
        <p:spPr>
          <a:xfrm>
            <a:off x="554491" y="1635646"/>
            <a:ext cx="7401885" cy="3168352"/>
          </a:xfrm>
          <a:prstGeom prst="rect">
            <a:avLst/>
          </a:prstGeom>
          <a:noFill/>
          <a:ln>
            <a:noFill/>
          </a:ln>
        </p:spPr>
        <p:txBody>
          <a:bodyPr spcFirstLastPara="1" wrap="square" lIns="91425" tIns="45700" rIns="91425" bIns="45700" anchor="t" anchorCtr="0">
            <a:noAutofit/>
          </a:bodyPr>
          <a:lstStyle>
            <a:lvl1pPr marL="457200" marR="0" lvl="0" indent="-349250" algn="l" rtl="0">
              <a:lnSpc>
                <a:spcPct val="115789"/>
              </a:lnSpc>
              <a:spcBef>
                <a:spcPts val="0"/>
              </a:spcBef>
              <a:spcAft>
                <a:spcPts val="0"/>
              </a:spcAft>
              <a:buClr>
                <a:schemeClr val="dk1"/>
              </a:buClr>
              <a:buSzPts val="1900"/>
              <a:buFont typeface="Arial"/>
              <a:buChar char="•"/>
              <a:defRPr sz="1900" b="0" i="0" u="none" strike="noStrike" cap="none">
                <a:solidFill>
                  <a:schemeClr val="dk1"/>
                </a:solidFill>
                <a:latin typeface="Georgia"/>
                <a:ea typeface="Georgia"/>
                <a:cs typeface="Georgia"/>
                <a:sym typeface="Georgia"/>
              </a:defRPr>
            </a:lvl1pPr>
            <a:lvl2pPr marL="914400" marR="0" lvl="1" indent="-349250" algn="l" rtl="0">
              <a:lnSpc>
                <a:spcPct val="115789"/>
              </a:lnSpc>
              <a:spcBef>
                <a:spcPts val="600"/>
              </a:spcBef>
              <a:spcAft>
                <a:spcPts val="0"/>
              </a:spcAft>
              <a:buClr>
                <a:schemeClr val="dk1"/>
              </a:buClr>
              <a:buSzPts val="1900"/>
              <a:buFont typeface="Arial"/>
              <a:buChar char="-"/>
              <a:defRPr sz="1900" b="0" i="0" u="none" strike="noStrike" cap="none">
                <a:solidFill>
                  <a:schemeClr val="dk1"/>
                </a:solidFill>
                <a:latin typeface="Georgia"/>
                <a:ea typeface="Georgia"/>
                <a:cs typeface="Georgia"/>
                <a:sym typeface="Georgia"/>
              </a:defRPr>
            </a:lvl2pPr>
            <a:lvl3pPr marL="1371600" marR="0" lvl="2" indent="-381000" algn="l" rtl="0">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16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ullet">
  <p:cSld name="bullet">
    <p:spTree>
      <p:nvGrpSpPr>
        <p:cNvPr id="1" name="Shape 21"/>
        <p:cNvGrpSpPr/>
        <p:nvPr/>
      </p:nvGrpSpPr>
      <p:grpSpPr>
        <a:xfrm>
          <a:off x="0" y="0"/>
          <a:ext cx="0" cy="0"/>
          <a:chOff x="0" y="0"/>
          <a:chExt cx="0" cy="0"/>
        </a:xfrm>
      </p:grpSpPr>
      <p:sp>
        <p:nvSpPr>
          <p:cNvPr id="22" name="Google Shape;22;p31"/>
          <p:cNvSpPr txBox="1">
            <a:spLocks noGrp="1"/>
          </p:cNvSpPr>
          <p:nvPr>
            <p:ph type="ctrTitle"/>
          </p:nvPr>
        </p:nvSpPr>
        <p:spPr>
          <a:xfrm>
            <a:off x="612331" y="994730"/>
            <a:ext cx="7344046" cy="399689"/>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SzPts val="1400"/>
              <a:buNone/>
              <a:defRPr sz="3600" b="0" i="0" u="none" strike="noStrike" cap="none">
                <a:solidFill>
                  <a:srgbClr val="00C1D5"/>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23" name="Google Shape;23;p31"/>
          <p:cNvSpPr txBox="1">
            <a:spLocks noGrp="1"/>
          </p:cNvSpPr>
          <p:nvPr>
            <p:ph type="body" idx="1"/>
          </p:nvPr>
        </p:nvSpPr>
        <p:spPr>
          <a:xfrm>
            <a:off x="612329" y="1848069"/>
            <a:ext cx="7344047" cy="2991933"/>
          </a:xfrm>
          <a:prstGeom prst="rect">
            <a:avLst/>
          </a:prstGeom>
          <a:noFill/>
          <a:ln>
            <a:noFill/>
          </a:ln>
        </p:spPr>
        <p:txBody>
          <a:bodyPr spcFirstLastPara="1" wrap="square" lIns="0" tIns="0" rIns="0" bIns="0" anchor="t" anchorCtr="0">
            <a:noAutofit/>
          </a:bodyPr>
          <a:lstStyle>
            <a:lvl1pPr marL="457200" marR="0" lvl="0" indent="-349250" algn="l" rtl="0">
              <a:lnSpc>
                <a:spcPct val="126315"/>
              </a:lnSpc>
              <a:spcBef>
                <a:spcPts val="0"/>
              </a:spcBef>
              <a:spcAft>
                <a:spcPts val="0"/>
              </a:spcAft>
              <a:buClr>
                <a:schemeClr val="dk1"/>
              </a:buClr>
              <a:buSzPts val="1900"/>
              <a:buFont typeface="Arial"/>
              <a:buChar char="•"/>
              <a:defRPr sz="1900" b="0" i="0" u="none" strike="noStrike" cap="none">
                <a:solidFill>
                  <a:schemeClr val="dk1"/>
                </a:solidFill>
                <a:latin typeface="Georgia"/>
                <a:ea typeface="Georgia"/>
                <a:cs typeface="Georgia"/>
                <a:sym typeface="Georgia"/>
              </a:defRPr>
            </a:lvl1pPr>
            <a:lvl2pPr marL="914400" marR="0" lvl="1" indent="-355600" algn="l" rtl="0">
              <a:spcBef>
                <a:spcPts val="8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2pPr>
            <a:lvl3pPr marL="1371600" marR="0" lvl="2" indent="-330200" algn="l" rtl="0">
              <a:spcBef>
                <a:spcPts val="320"/>
              </a:spcBef>
              <a:spcAft>
                <a:spcPts val="0"/>
              </a:spcAft>
              <a:buClr>
                <a:schemeClr val="dk1"/>
              </a:buClr>
              <a:buSzPts val="1600"/>
              <a:buFont typeface="Merriweather Sans"/>
              <a:buChar char="-"/>
              <a:defRPr sz="1600" b="0" i="1" u="none" strike="noStrike" cap="none">
                <a:solidFill>
                  <a:schemeClr val="dk1"/>
                </a:solidFill>
                <a:latin typeface="Georgia"/>
                <a:ea typeface="Georgia"/>
                <a:cs typeface="Georgia"/>
                <a:sym typeface="Georgia"/>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11150" algn="l" rtl="0">
              <a:spcBef>
                <a:spcPts val="260"/>
              </a:spcBef>
              <a:spcAft>
                <a:spcPts val="0"/>
              </a:spcAft>
              <a:buClr>
                <a:schemeClr val="dk1"/>
              </a:buClr>
              <a:buSzPts val="1300"/>
              <a:buFont typeface="Courier New"/>
              <a:buChar char="o"/>
              <a:defRPr sz="13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ullet kaksi plastaa">
  <p:cSld name="bullet kaksi plastaa">
    <p:spTree>
      <p:nvGrpSpPr>
        <p:cNvPr id="1" name="Shape 24"/>
        <p:cNvGrpSpPr/>
        <p:nvPr/>
      </p:nvGrpSpPr>
      <p:grpSpPr>
        <a:xfrm>
          <a:off x="0" y="0"/>
          <a:ext cx="0" cy="0"/>
          <a:chOff x="0" y="0"/>
          <a:chExt cx="0" cy="0"/>
        </a:xfrm>
      </p:grpSpPr>
      <p:sp>
        <p:nvSpPr>
          <p:cNvPr id="25" name="Google Shape;25;p32"/>
          <p:cNvSpPr txBox="1">
            <a:spLocks noGrp="1"/>
          </p:cNvSpPr>
          <p:nvPr>
            <p:ph type="ctrTitle"/>
          </p:nvPr>
        </p:nvSpPr>
        <p:spPr>
          <a:xfrm>
            <a:off x="612330" y="994730"/>
            <a:ext cx="7560071" cy="399689"/>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SzPts val="1400"/>
              <a:buNone/>
              <a:defRPr sz="3600" b="0" i="0" u="none" strike="noStrike" cap="none">
                <a:solidFill>
                  <a:srgbClr val="00C1D5"/>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26" name="Google Shape;26;p32"/>
          <p:cNvSpPr txBox="1">
            <a:spLocks noGrp="1"/>
          </p:cNvSpPr>
          <p:nvPr>
            <p:ph type="body" idx="1"/>
          </p:nvPr>
        </p:nvSpPr>
        <p:spPr>
          <a:xfrm>
            <a:off x="612330" y="1779662"/>
            <a:ext cx="3599630" cy="2991933"/>
          </a:xfrm>
          <a:prstGeom prst="rect">
            <a:avLst/>
          </a:prstGeom>
          <a:noFill/>
          <a:ln>
            <a:noFill/>
          </a:ln>
        </p:spPr>
        <p:txBody>
          <a:bodyPr spcFirstLastPara="1" wrap="square" lIns="0" tIns="0" rIns="0" bIns="0" anchor="t" anchorCtr="0">
            <a:noAutofit/>
          </a:bodyPr>
          <a:lstStyle>
            <a:lvl1pPr marL="457200" marR="0" lvl="0" indent="-349250" algn="l" rtl="0">
              <a:lnSpc>
                <a:spcPct val="126315"/>
              </a:lnSpc>
              <a:spcBef>
                <a:spcPts val="0"/>
              </a:spcBef>
              <a:spcAft>
                <a:spcPts val="0"/>
              </a:spcAft>
              <a:buClr>
                <a:schemeClr val="dk1"/>
              </a:buClr>
              <a:buSzPts val="1900"/>
              <a:buFont typeface="Arial"/>
              <a:buChar char="•"/>
              <a:defRPr sz="1900" b="0" i="0" u="none" strike="noStrike" cap="none">
                <a:solidFill>
                  <a:schemeClr val="dk1"/>
                </a:solidFill>
                <a:latin typeface="Georgia"/>
                <a:ea typeface="Georgia"/>
                <a:cs typeface="Georgia"/>
                <a:sym typeface="Georgia"/>
              </a:defRPr>
            </a:lvl1pPr>
            <a:lvl2pPr marL="914400" marR="0" lvl="1" indent="-355600" algn="l" rtl="0">
              <a:spcBef>
                <a:spcPts val="8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2pPr>
            <a:lvl3pPr marL="1371600" marR="0" lvl="2" indent="-330200" algn="l" rtl="0">
              <a:spcBef>
                <a:spcPts val="320"/>
              </a:spcBef>
              <a:spcAft>
                <a:spcPts val="0"/>
              </a:spcAft>
              <a:buClr>
                <a:schemeClr val="dk1"/>
              </a:buClr>
              <a:buSzPts val="1600"/>
              <a:buFont typeface="Merriweather Sans"/>
              <a:buChar char="-"/>
              <a:defRPr sz="1600" b="0" i="1" u="none" strike="noStrike" cap="none">
                <a:solidFill>
                  <a:schemeClr val="dk1"/>
                </a:solidFill>
                <a:latin typeface="Georgia"/>
                <a:ea typeface="Georgia"/>
                <a:cs typeface="Georgia"/>
                <a:sym typeface="Georgia"/>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11150" algn="l" rtl="0">
              <a:spcBef>
                <a:spcPts val="260"/>
              </a:spcBef>
              <a:spcAft>
                <a:spcPts val="0"/>
              </a:spcAft>
              <a:buClr>
                <a:schemeClr val="dk1"/>
              </a:buClr>
              <a:buSzPts val="1300"/>
              <a:buFont typeface="Courier New"/>
              <a:buChar char="o"/>
              <a:defRPr sz="13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 name="Google Shape;27;p32"/>
          <p:cNvSpPr txBox="1">
            <a:spLocks noGrp="1"/>
          </p:cNvSpPr>
          <p:nvPr>
            <p:ph type="body" idx="2"/>
          </p:nvPr>
        </p:nvSpPr>
        <p:spPr>
          <a:xfrm>
            <a:off x="4499992" y="1779662"/>
            <a:ext cx="3599630" cy="2991933"/>
          </a:xfrm>
          <a:prstGeom prst="rect">
            <a:avLst/>
          </a:prstGeom>
          <a:noFill/>
          <a:ln>
            <a:noFill/>
          </a:ln>
        </p:spPr>
        <p:txBody>
          <a:bodyPr spcFirstLastPara="1" wrap="square" lIns="0" tIns="0" rIns="0" bIns="0" anchor="t" anchorCtr="0">
            <a:noAutofit/>
          </a:bodyPr>
          <a:lstStyle>
            <a:lvl1pPr marL="457200" marR="0" lvl="0" indent="-349250" algn="l" rtl="0">
              <a:lnSpc>
                <a:spcPct val="126315"/>
              </a:lnSpc>
              <a:spcBef>
                <a:spcPts val="0"/>
              </a:spcBef>
              <a:spcAft>
                <a:spcPts val="0"/>
              </a:spcAft>
              <a:buClr>
                <a:schemeClr val="dk1"/>
              </a:buClr>
              <a:buSzPts val="1900"/>
              <a:buFont typeface="Arial"/>
              <a:buChar char="•"/>
              <a:defRPr sz="1900" b="0" i="0" u="none" strike="noStrike" cap="none">
                <a:solidFill>
                  <a:schemeClr val="dk1"/>
                </a:solidFill>
                <a:latin typeface="Georgia"/>
                <a:ea typeface="Georgia"/>
                <a:cs typeface="Georgia"/>
                <a:sym typeface="Georgia"/>
              </a:defRPr>
            </a:lvl1pPr>
            <a:lvl2pPr marL="914400" marR="0" lvl="1" indent="-355600" algn="l" rtl="0">
              <a:spcBef>
                <a:spcPts val="800"/>
              </a:spcBef>
              <a:spcAft>
                <a:spcPts val="0"/>
              </a:spcAft>
              <a:buClr>
                <a:schemeClr val="dk1"/>
              </a:buClr>
              <a:buSzPts val="2000"/>
              <a:buFont typeface="Arial"/>
              <a:buChar char="•"/>
              <a:defRPr sz="2000" b="0" i="0" u="none" strike="noStrike" cap="none">
                <a:solidFill>
                  <a:schemeClr val="dk1"/>
                </a:solidFill>
                <a:latin typeface="Georgia"/>
                <a:ea typeface="Georgia"/>
                <a:cs typeface="Georgia"/>
                <a:sym typeface="Georgia"/>
              </a:defRPr>
            </a:lvl2pPr>
            <a:lvl3pPr marL="1371600" marR="0" lvl="2" indent="-330200" algn="l" rtl="0">
              <a:spcBef>
                <a:spcPts val="320"/>
              </a:spcBef>
              <a:spcAft>
                <a:spcPts val="0"/>
              </a:spcAft>
              <a:buClr>
                <a:schemeClr val="dk1"/>
              </a:buClr>
              <a:buSzPts val="1600"/>
              <a:buFont typeface="Merriweather Sans"/>
              <a:buChar char="-"/>
              <a:defRPr sz="1600" b="0" i="1" u="none" strike="noStrike" cap="none">
                <a:solidFill>
                  <a:schemeClr val="dk1"/>
                </a:solidFill>
                <a:latin typeface="Georgia"/>
                <a:ea typeface="Georgia"/>
                <a:cs typeface="Georgia"/>
                <a:sym typeface="Georgia"/>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Georgia"/>
                <a:ea typeface="Georgia"/>
                <a:cs typeface="Georgia"/>
                <a:sym typeface="Georgia"/>
              </a:defRPr>
            </a:lvl4pPr>
            <a:lvl5pPr marL="2286000" marR="0" lvl="4" indent="-311150" algn="l" rtl="0">
              <a:spcBef>
                <a:spcPts val="260"/>
              </a:spcBef>
              <a:spcAft>
                <a:spcPts val="0"/>
              </a:spcAft>
              <a:buClr>
                <a:schemeClr val="dk1"/>
              </a:buClr>
              <a:buSzPts val="1300"/>
              <a:buFont typeface="Courier New"/>
              <a:buChar char="o"/>
              <a:defRPr sz="13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yhjä">
  <p:cSld name="tyhjä">
    <p:spTree>
      <p:nvGrpSpPr>
        <p:cNvPr id="1" name="Shape 2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erus">
  <p:cSld name="perus">
    <p:spTree>
      <p:nvGrpSpPr>
        <p:cNvPr id="1" name="Shape 33"/>
        <p:cNvGrpSpPr/>
        <p:nvPr/>
      </p:nvGrpSpPr>
      <p:grpSpPr>
        <a:xfrm>
          <a:off x="0" y="0"/>
          <a:ext cx="0" cy="0"/>
          <a:chOff x="0" y="0"/>
          <a:chExt cx="0" cy="0"/>
        </a:xfrm>
      </p:grpSpPr>
      <p:sp>
        <p:nvSpPr>
          <p:cNvPr id="34" name="Google Shape;34;p35"/>
          <p:cNvSpPr txBox="1">
            <a:spLocks noGrp="1"/>
          </p:cNvSpPr>
          <p:nvPr>
            <p:ph type="ctrTitle"/>
          </p:nvPr>
        </p:nvSpPr>
        <p:spPr>
          <a:xfrm>
            <a:off x="612332" y="994731"/>
            <a:ext cx="7560071" cy="399689"/>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SzPts val="1400"/>
              <a:buNone/>
              <a:defRPr sz="3240" b="0" i="0" u="none" strike="noStrike" cap="none">
                <a:solidFill>
                  <a:srgbClr val="68D2DF"/>
                </a:solidFill>
                <a:latin typeface="Arial"/>
                <a:ea typeface="Arial"/>
                <a:cs typeface="Arial"/>
                <a:sym typeface="Arial"/>
              </a:defRPr>
            </a:lvl1pPr>
            <a:lvl2pPr marR="0" lvl="1" algn="ctr" rtl="0">
              <a:spcBef>
                <a:spcPts val="0"/>
              </a:spcBef>
              <a:spcAft>
                <a:spcPts val="0"/>
              </a:spcAft>
              <a:buSzPts val="1400"/>
              <a:buNone/>
              <a:defRPr sz="3959" b="0" i="0"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3959" b="0" i="0"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3959" b="0" i="0"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3959" b="0" i="0" u="none" strike="noStrike" cap="none">
                <a:solidFill>
                  <a:schemeClr val="dk1"/>
                </a:solidFill>
                <a:latin typeface="Arial"/>
                <a:ea typeface="Arial"/>
                <a:cs typeface="Arial"/>
                <a:sym typeface="Arial"/>
              </a:defRPr>
            </a:lvl5pPr>
            <a:lvl6pPr marR="0" lvl="5" algn="ctr" rtl="0">
              <a:spcBef>
                <a:spcPts val="0"/>
              </a:spcBef>
              <a:spcAft>
                <a:spcPts val="0"/>
              </a:spcAft>
              <a:buSzPts val="1400"/>
              <a:buNone/>
              <a:defRPr sz="3959" b="0" i="0"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3959" b="0" i="0"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3959" b="0" i="0"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3959" b="0" i="0" u="none" strike="noStrike" cap="none">
                <a:solidFill>
                  <a:schemeClr val="dk1"/>
                </a:solidFill>
                <a:latin typeface="Arial"/>
                <a:ea typeface="Arial"/>
                <a:cs typeface="Arial"/>
                <a:sym typeface="Arial"/>
              </a:defRPr>
            </a:lvl9pPr>
          </a:lstStyle>
          <a:p>
            <a:endParaRPr/>
          </a:p>
        </p:txBody>
      </p:sp>
      <p:sp>
        <p:nvSpPr>
          <p:cNvPr id="35" name="Google Shape;35;p35"/>
          <p:cNvSpPr txBox="1">
            <a:spLocks noGrp="1"/>
          </p:cNvSpPr>
          <p:nvPr>
            <p:ph type="body" idx="1"/>
          </p:nvPr>
        </p:nvSpPr>
        <p:spPr>
          <a:xfrm>
            <a:off x="612330" y="1848070"/>
            <a:ext cx="7200030" cy="2991933"/>
          </a:xfrm>
          <a:prstGeom prst="rect">
            <a:avLst/>
          </a:prstGeom>
          <a:noFill/>
          <a:ln>
            <a:noFill/>
          </a:ln>
        </p:spPr>
        <p:txBody>
          <a:bodyPr spcFirstLastPara="1" wrap="square" lIns="0" tIns="0" rIns="0" bIns="0" anchor="t" anchorCtr="0">
            <a:noAutofit/>
          </a:bodyPr>
          <a:lstStyle>
            <a:lvl1pPr marL="457200" marR="0" lvl="0" indent="-228600" algn="l" rtl="0">
              <a:lnSpc>
                <a:spcPct val="126315"/>
              </a:lnSpc>
              <a:spcBef>
                <a:spcPts val="342"/>
              </a:spcBef>
              <a:spcAft>
                <a:spcPts val="0"/>
              </a:spcAft>
              <a:buClr>
                <a:schemeClr val="dk1"/>
              </a:buClr>
              <a:buSzPts val="1710"/>
              <a:buFont typeface="Arial"/>
              <a:buNone/>
              <a:defRPr sz="1710" b="0" i="0" u="none" strike="noStrike" cap="none">
                <a:solidFill>
                  <a:schemeClr val="dk1"/>
                </a:solidFill>
                <a:latin typeface="Georgia"/>
                <a:ea typeface="Georgia"/>
                <a:cs typeface="Georgia"/>
                <a:sym typeface="Georgia"/>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0039" algn="l" rtl="0">
              <a:spcBef>
                <a:spcPts val="288"/>
              </a:spcBef>
              <a:spcAft>
                <a:spcPts val="0"/>
              </a:spcAft>
              <a:buClr>
                <a:schemeClr val="dk1"/>
              </a:buClr>
              <a:buSzPts val="1440"/>
              <a:buFont typeface="Merriweather Sans"/>
              <a:buChar char="-"/>
              <a:defRPr sz="1440" b="0" i="1" u="none" strike="noStrike" cap="none">
                <a:solidFill>
                  <a:schemeClr val="dk1"/>
                </a:solidFill>
                <a:latin typeface="Georgia"/>
                <a:ea typeface="Georgia"/>
                <a:cs typeface="Georgia"/>
                <a:sym typeface="Georgia"/>
              </a:defRPr>
            </a:lvl3pPr>
            <a:lvl4pPr marL="1828800" marR="0" lvl="3" indent="-308610" algn="l" rtl="0">
              <a:spcBef>
                <a:spcPts val="252"/>
              </a:spcBef>
              <a:spcAft>
                <a:spcPts val="0"/>
              </a:spcAft>
              <a:buClr>
                <a:schemeClr val="dk1"/>
              </a:buClr>
              <a:buSzPts val="1260"/>
              <a:buFont typeface="Arial"/>
              <a:buChar char="•"/>
              <a:defRPr sz="1260" b="0" i="0" u="none" strike="noStrike" cap="none">
                <a:solidFill>
                  <a:schemeClr val="dk1"/>
                </a:solidFill>
                <a:latin typeface="Georgia"/>
                <a:ea typeface="Georgia"/>
                <a:cs typeface="Georgia"/>
                <a:sym typeface="Georgia"/>
              </a:defRPr>
            </a:lvl4pPr>
            <a:lvl5pPr marL="2286000" marR="0" lvl="4" indent="-302895" algn="l" rtl="0">
              <a:spcBef>
                <a:spcPts val="234"/>
              </a:spcBef>
              <a:spcAft>
                <a:spcPts val="0"/>
              </a:spcAft>
              <a:buClr>
                <a:schemeClr val="dk1"/>
              </a:buClr>
              <a:buSzPts val="1170"/>
              <a:buFont typeface="Courier New"/>
              <a:buChar char="o"/>
              <a:defRPr sz="117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9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ullet">
  <p:cSld name="bullet">
    <p:spTree>
      <p:nvGrpSpPr>
        <p:cNvPr id="1" name="Shape 36"/>
        <p:cNvGrpSpPr/>
        <p:nvPr/>
      </p:nvGrpSpPr>
      <p:grpSpPr>
        <a:xfrm>
          <a:off x="0" y="0"/>
          <a:ext cx="0" cy="0"/>
          <a:chOff x="0" y="0"/>
          <a:chExt cx="0" cy="0"/>
        </a:xfrm>
      </p:grpSpPr>
      <p:sp>
        <p:nvSpPr>
          <p:cNvPr id="37" name="Google Shape;37;p36"/>
          <p:cNvSpPr txBox="1">
            <a:spLocks noGrp="1"/>
          </p:cNvSpPr>
          <p:nvPr>
            <p:ph type="ctrTitle"/>
          </p:nvPr>
        </p:nvSpPr>
        <p:spPr>
          <a:xfrm>
            <a:off x="612332" y="994731"/>
            <a:ext cx="7560071" cy="399689"/>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SzPts val="1400"/>
              <a:buNone/>
              <a:defRPr sz="3240" b="0" i="0" u="none" strike="noStrike" cap="none">
                <a:solidFill>
                  <a:srgbClr val="68D2DF"/>
                </a:solidFill>
                <a:latin typeface="Arial"/>
                <a:ea typeface="Arial"/>
                <a:cs typeface="Arial"/>
                <a:sym typeface="Arial"/>
              </a:defRPr>
            </a:lvl1pPr>
            <a:lvl2pPr marR="0" lvl="1" algn="ctr" rtl="0">
              <a:spcBef>
                <a:spcPts val="0"/>
              </a:spcBef>
              <a:spcAft>
                <a:spcPts val="0"/>
              </a:spcAft>
              <a:buSzPts val="1400"/>
              <a:buNone/>
              <a:defRPr sz="3959" b="0" i="0"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3959" b="0" i="0"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3959" b="0" i="0"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3959" b="0" i="0" u="none" strike="noStrike" cap="none">
                <a:solidFill>
                  <a:schemeClr val="dk1"/>
                </a:solidFill>
                <a:latin typeface="Arial"/>
                <a:ea typeface="Arial"/>
                <a:cs typeface="Arial"/>
                <a:sym typeface="Arial"/>
              </a:defRPr>
            </a:lvl5pPr>
            <a:lvl6pPr marR="0" lvl="5" algn="ctr" rtl="0">
              <a:spcBef>
                <a:spcPts val="0"/>
              </a:spcBef>
              <a:spcAft>
                <a:spcPts val="0"/>
              </a:spcAft>
              <a:buSzPts val="1400"/>
              <a:buNone/>
              <a:defRPr sz="3959" b="0" i="0"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3959" b="0" i="0"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3959" b="0" i="0"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3959" b="0" i="0" u="none" strike="noStrike" cap="none">
                <a:solidFill>
                  <a:schemeClr val="dk1"/>
                </a:solidFill>
                <a:latin typeface="Arial"/>
                <a:ea typeface="Arial"/>
                <a:cs typeface="Arial"/>
                <a:sym typeface="Arial"/>
              </a:defRPr>
            </a:lvl9pPr>
          </a:lstStyle>
          <a:p>
            <a:endParaRPr/>
          </a:p>
        </p:txBody>
      </p:sp>
      <p:sp>
        <p:nvSpPr>
          <p:cNvPr id="38" name="Google Shape;38;p36"/>
          <p:cNvSpPr txBox="1">
            <a:spLocks noGrp="1"/>
          </p:cNvSpPr>
          <p:nvPr>
            <p:ph type="body" idx="1"/>
          </p:nvPr>
        </p:nvSpPr>
        <p:spPr>
          <a:xfrm>
            <a:off x="612330" y="1848070"/>
            <a:ext cx="7200030" cy="2991933"/>
          </a:xfrm>
          <a:prstGeom prst="rect">
            <a:avLst/>
          </a:prstGeom>
          <a:noFill/>
          <a:ln>
            <a:noFill/>
          </a:ln>
        </p:spPr>
        <p:txBody>
          <a:bodyPr spcFirstLastPara="1" wrap="square" lIns="0" tIns="0" rIns="0" bIns="0" anchor="t" anchorCtr="0">
            <a:noAutofit/>
          </a:bodyPr>
          <a:lstStyle>
            <a:lvl1pPr marL="457200" marR="0" lvl="0" indent="-337185" algn="l" rtl="0">
              <a:lnSpc>
                <a:spcPct val="126315"/>
              </a:lnSpc>
              <a:spcBef>
                <a:spcPts val="0"/>
              </a:spcBef>
              <a:spcAft>
                <a:spcPts val="0"/>
              </a:spcAft>
              <a:buClr>
                <a:schemeClr val="dk1"/>
              </a:buClr>
              <a:buSzPts val="1710"/>
              <a:buFont typeface="Arial"/>
              <a:buChar char="•"/>
              <a:defRPr sz="1710" b="0" i="0" u="none" strike="noStrike" cap="none">
                <a:solidFill>
                  <a:schemeClr val="dk1"/>
                </a:solidFill>
                <a:latin typeface="Georgia"/>
                <a:ea typeface="Georgia"/>
                <a:cs typeface="Georgia"/>
                <a:sym typeface="Georgia"/>
              </a:defRPr>
            </a:lvl1pPr>
            <a:lvl2pPr marL="914400" marR="0" lvl="1" indent="-342900" algn="l" rtl="0">
              <a:spcBef>
                <a:spcPts val="72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0039" algn="l" rtl="0">
              <a:spcBef>
                <a:spcPts val="288"/>
              </a:spcBef>
              <a:spcAft>
                <a:spcPts val="0"/>
              </a:spcAft>
              <a:buClr>
                <a:schemeClr val="dk1"/>
              </a:buClr>
              <a:buSzPts val="1440"/>
              <a:buFont typeface="Merriweather Sans"/>
              <a:buChar char="-"/>
              <a:defRPr sz="1440" b="0" i="1" u="none" strike="noStrike" cap="none">
                <a:solidFill>
                  <a:schemeClr val="dk1"/>
                </a:solidFill>
                <a:latin typeface="Georgia"/>
                <a:ea typeface="Georgia"/>
                <a:cs typeface="Georgia"/>
                <a:sym typeface="Georgia"/>
              </a:defRPr>
            </a:lvl3pPr>
            <a:lvl4pPr marL="1828800" marR="0" lvl="3" indent="-308610" algn="l" rtl="0">
              <a:spcBef>
                <a:spcPts val="252"/>
              </a:spcBef>
              <a:spcAft>
                <a:spcPts val="0"/>
              </a:spcAft>
              <a:buClr>
                <a:schemeClr val="dk1"/>
              </a:buClr>
              <a:buSzPts val="1260"/>
              <a:buFont typeface="Arial"/>
              <a:buChar char="•"/>
              <a:defRPr sz="1260" b="0" i="0" u="none" strike="noStrike" cap="none">
                <a:solidFill>
                  <a:schemeClr val="dk1"/>
                </a:solidFill>
                <a:latin typeface="Georgia"/>
                <a:ea typeface="Georgia"/>
                <a:cs typeface="Georgia"/>
                <a:sym typeface="Georgia"/>
              </a:defRPr>
            </a:lvl4pPr>
            <a:lvl5pPr marL="2286000" marR="0" lvl="4" indent="-302895" algn="l" rtl="0">
              <a:spcBef>
                <a:spcPts val="234"/>
              </a:spcBef>
              <a:spcAft>
                <a:spcPts val="0"/>
              </a:spcAft>
              <a:buClr>
                <a:schemeClr val="dk1"/>
              </a:buClr>
              <a:buSzPts val="1170"/>
              <a:buFont typeface="Courier New"/>
              <a:buChar char="o"/>
              <a:defRPr sz="117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ullet kaksi plastaa">
  <p:cSld name="bullet kaksi plastaa">
    <p:spTree>
      <p:nvGrpSpPr>
        <p:cNvPr id="1" name="Shape 39"/>
        <p:cNvGrpSpPr/>
        <p:nvPr/>
      </p:nvGrpSpPr>
      <p:grpSpPr>
        <a:xfrm>
          <a:off x="0" y="0"/>
          <a:ext cx="0" cy="0"/>
          <a:chOff x="0" y="0"/>
          <a:chExt cx="0" cy="0"/>
        </a:xfrm>
      </p:grpSpPr>
      <p:sp>
        <p:nvSpPr>
          <p:cNvPr id="40" name="Google Shape;40;p37"/>
          <p:cNvSpPr txBox="1">
            <a:spLocks noGrp="1"/>
          </p:cNvSpPr>
          <p:nvPr>
            <p:ph type="ctrTitle"/>
          </p:nvPr>
        </p:nvSpPr>
        <p:spPr>
          <a:xfrm>
            <a:off x="612332" y="994731"/>
            <a:ext cx="7560071" cy="399689"/>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SzPts val="1400"/>
              <a:buNone/>
              <a:defRPr sz="3240" b="0" i="0" u="none" strike="noStrike" cap="none">
                <a:solidFill>
                  <a:srgbClr val="68D2DF"/>
                </a:solidFill>
                <a:latin typeface="Arial"/>
                <a:ea typeface="Arial"/>
                <a:cs typeface="Arial"/>
                <a:sym typeface="Arial"/>
              </a:defRPr>
            </a:lvl1pPr>
            <a:lvl2pPr marR="0" lvl="1" algn="ctr" rtl="0">
              <a:spcBef>
                <a:spcPts val="0"/>
              </a:spcBef>
              <a:spcAft>
                <a:spcPts val="0"/>
              </a:spcAft>
              <a:buSzPts val="1400"/>
              <a:buNone/>
              <a:defRPr sz="3959" b="0" i="0"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3959" b="0" i="0"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3959" b="0" i="0"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3959" b="0" i="0" u="none" strike="noStrike" cap="none">
                <a:solidFill>
                  <a:schemeClr val="dk1"/>
                </a:solidFill>
                <a:latin typeface="Arial"/>
                <a:ea typeface="Arial"/>
                <a:cs typeface="Arial"/>
                <a:sym typeface="Arial"/>
              </a:defRPr>
            </a:lvl5pPr>
            <a:lvl6pPr marR="0" lvl="5" algn="ctr" rtl="0">
              <a:spcBef>
                <a:spcPts val="0"/>
              </a:spcBef>
              <a:spcAft>
                <a:spcPts val="0"/>
              </a:spcAft>
              <a:buSzPts val="1400"/>
              <a:buNone/>
              <a:defRPr sz="3959" b="0" i="0"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3959" b="0" i="0"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3959" b="0" i="0"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3959" b="0" i="0" u="none" strike="noStrike" cap="none">
                <a:solidFill>
                  <a:schemeClr val="dk1"/>
                </a:solidFill>
                <a:latin typeface="Arial"/>
                <a:ea typeface="Arial"/>
                <a:cs typeface="Arial"/>
                <a:sym typeface="Arial"/>
              </a:defRPr>
            </a:lvl9pPr>
          </a:lstStyle>
          <a:p>
            <a:endParaRPr/>
          </a:p>
        </p:txBody>
      </p:sp>
      <p:sp>
        <p:nvSpPr>
          <p:cNvPr id="41" name="Google Shape;41;p37"/>
          <p:cNvSpPr txBox="1">
            <a:spLocks noGrp="1"/>
          </p:cNvSpPr>
          <p:nvPr>
            <p:ph type="body" idx="1"/>
          </p:nvPr>
        </p:nvSpPr>
        <p:spPr>
          <a:xfrm>
            <a:off x="612330" y="1779663"/>
            <a:ext cx="3599630" cy="2991933"/>
          </a:xfrm>
          <a:prstGeom prst="rect">
            <a:avLst/>
          </a:prstGeom>
          <a:noFill/>
          <a:ln>
            <a:noFill/>
          </a:ln>
        </p:spPr>
        <p:txBody>
          <a:bodyPr spcFirstLastPara="1" wrap="square" lIns="0" tIns="0" rIns="0" bIns="0" anchor="t" anchorCtr="0">
            <a:noAutofit/>
          </a:bodyPr>
          <a:lstStyle>
            <a:lvl1pPr marL="457200" marR="0" lvl="0" indent="-337185" algn="l" rtl="0">
              <a:lnSpc>
                <a:spcPct val="126315"/>
              </a:lnSpc>
              <a:spcBef>
                <a:spcPts val="0"/>
              </a:spcBef>
              <a:spcAft>
                <a:spcPts val="0"/>
              </a:spcAft>
              <a:buClr>
                <a:schemeClr val="dk1"/>
              </a:buClr>
              <a:buSzPts val="1710"/>
              <a:buFont typeface="Arial"/>
              <a:buChar char="•"/>
              <a:defRPr sz="1710" b="0" i="0" u="none" strike="noStrike" cap="none">
                <a:solidFill>
                  <a:schemeClr val="dk1"/>
                </a:solidFill>
                <a:latin typeface="Georgia"/>
                <a:ea typeface="Georgia"/>
                <a:cs typeface="Georgia"/>
                <a:sym typeface="Georgia"/>
              </a:defRPr>
            </a:lvl1pPr>
            <a:lvl2pPr marL="914400" marR="0" lvl="1" indent="-342900" algn="l" rtl="0">
              <a:spcBef>
                <a:spcPts val="72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0039" algn="l" rtl="0">
              <a:spcBef>
                <a:spcPts val="288"/>
              </a:spcBef>
              <a:spcAft>
                <a:spcPts val="0"/>
              </a:spcAft>
              <a:buClr>
                <a:schemeClr val="dk1"/>
              </a:buClr>
              <a:buSzPts val="1440"/>
              <a:buFont typeface="Merriweather Sans"/>
              <a:buChar char="-"/>
              <a:defRPr sz="1440" b="0" i="1" u="none" strike="noStrike" cap="none">
                <a:solidFill>
                  <a:schemeClr val="dk1"/>
                </a:solidFill>
                <a:latin typeface="Georgia"/>
                <a:ea typeface="Georgia"/>
                <a:cs typeface="Georgia"/>
                <a:sym typeface="Georgia"/>
              </a:defRPr>
            </a:lvl3pPr>
            <a:lvl4pPr marL="1828800" marR="0" lvl="3" indent="-308610" algn="l" rtl="0">
              <a:spcBef>
                <a:spcPts val="252"/>
              </a:spcBef>
              <a:spcAft>
                <a:spcPts val="0"/>
              </a:spcAft>
              <a:buClr>
                <a:schemeClr val="dk1"/>
              </a:buClr>
              <a:buSzPts val="1260"/>
              <a:buFont typeface="Arial"/>
              <a:buChar char="•"/>
              <a:defRPr sz="1260" b="0" i="0" u="none" strike="noStrike" cap="none">
                <a:solidFill>
                  <a:schemeClr val="dk1"/>
                </a:solidFill>
                <a:latin typeface="Georgia"/>
                <a:ea typeface="Georgia"/>
                <a:cs typeface="Georgia"/>
                <a:sym typeface="Georgia"/>
              </a:defRPr>
            </a:lvl4pPr>
            <a:lvl5pPr marL="2286000" marR="0" lvl="4" indent="-302895" algn="l" rtl="0">
              <a:spcBef>
                <a:spcPts val="234"/>
              </a:spcBef>
              <a:spcAft>
                <a:spcPts val="0"/>
              </a:spcAft>
              <a:buClr>
                <a:schemeClr val="dk1"/>
              </a:buClr>
              <a:buSzPts val="1170"/>
              <a:buFont typeface="Courier New"/>
              <a:buChar char="o"/>
              <a:defRPr sz="117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Google Shape;42;p37"/>
          <p:cNvSpPr txBox="1">
            <a:spLocks noGrp="1"/>
          </p:cNvSpPr>
          <p:nvPr>
            <p:ph type="body" idx="2"/>
          </p:nvPr>
        </p:nvSpPr>
        <p:spPr>
          <a:xfrm>
            <a:off x="4499992" y="1779663"/>
            <a:ext cx="3599630" cy="2991933"/>
          </a:xfrm>
          <a:prstGeom prst="rect">
            <a:avLst/>
          </a:prstGeom>
          <a:noFill/>
          <a:ln>
            <a:noFill/>
          </a:ln>
        </p:spPr>
        <p:txBody>
          <a:bodyPr spcFirstLastPara="1" wrap="square" lIns="0" tIns="0" rIns="0" bIns="0" anchor="t" anchorCtr="0">
            <a:noAutofit/>
          </a:bodyPr>
          <a:lstStyle>
            <a:lvl1pPr marL="457200" marR="0" lvl="0" indent="-337185" algn="l" rtl="0">
              <a:lnSpc>
                <a:spcPct val="126315"/>
              </a:lnSpc>
              <a:spcBef>
                <a:spcPts val="0"/>
              </a:spcBef>
              <a:spcAft>
                <a:spcPts val="0"/>
              </a:spcAft>
              <a:buClr>
                <a:schemeClr val="dk1"/>
              </a:buClr>
              <a:buSzPts val="1710"/>
              <a:buFont typeface="Arial"/>
              <a:buChar char="•"/>
              <a:defRPr sz="1710" b="0" i="0" u="none" strike="noStrike" cap="none">
                <a:solidFill>
                  <a:schemeClr val="dk1"/>
                </a:solidFill>
                <a:latin typeface="Georgia"/>
                <a:ea typeface="Georgia"/>
                <a:cs typeface="Georgia"/>
                <a:sym typeface="Georgia"/>
              </a:defRPr>
            </a:lvl1pPr>
            <a:lvl2pPr marL="914400" marR="0" lvl="1" indent="-342900" algn="l" rtl="0">
              <a:spcBef>
                <a:spcPts val="72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2pPr>
            <a:lvl3pPr marL="1371600" marR="0" lvl="2" indent="-320039" algn="l" rtl="0">
              <a:spcBef>
                <a:spcPts val="288"/>
              </a:spcBef>
              <a:spcAft>
                <a:spcPts val="0"/>
              </a:spcAft>
              <a:buClr>
                <a:schemeClr val="dk1"/>
              </a:buClr>
              <a:buSzPts val="1440"/>
              <a:buFont typeface="Merriweather Sans"/>
              <a:buChar char="-"/>
              <a:defRPr sz="1440" b="0" i="1" u="none" strike="noStrike" cap="none">
                <a:solidFill>
                  <a:schemeClr val="dk1"/>
                </a:solidFill>
                <a:latin typeface="Georgia"/>
                <a:ea typeface="Georgia"/>
                <a:cs typeface="Georgia"/>
                <a:sym typeface="Georgia"/>
              </a:defRPr>
            </a:lvl3pPr>
            <a:lvl4pPr marL="1828800" marR="0" lvl="3" indent="-308610" algn="l" rtl="0">
              <a:spcBef>
                <a:spcPts val="252"/>
              </a:spcBef>
              <a:spcAft>
                <a:spcPts val="0"/>
              </a:spcAft>
              <a:buClr>
                <a:schemeClr val="dk1"/>
              </a:buClr>
              <a:buSzPts val="1260"/>
              <a:buFont typeface="Arial"/>
              <a:buChar char="•"/>
              <a:defRPr sz="1260" b="0" i="0" u="none" strike="noStrike" cap="none">
                <a:solidFill>
                  <a:schemeClr val="dk1"/>
                </a:solidFill>
                <a:latin typeface="Georgia"/>
                <a:ea typeface="Georgia"/>
                <a:cs typeface="Georgia"/>
                <a:sym typeface="Georgia"/>
              </a:defRPr>
            </a:lvl4pPr>
            <a:lvl5pPr marL="2286000" marR="0" lvl="4" indent="-302895" algn="l" rtl="0">
              <a:spcBef>
                <a:spcPts val="234"/>
              </a:spcBef>
              <a:spcAft>
                <a:spcPts val="0"/>
              </a:spcAft>
              <a:buClr>
                <a:schemeClr val="dk1"/>
              </a:buClr>
              <a:buSzPts val="1170"/>
              <a:buFont typeface="Courier New"/>
              <a:buChar char="o"/>
              <a:defRPr sz="117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jp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p:nvPr/>
        </p:nvSpPr>
        <p:spPr>
          <a:xfrm rot="10800000" flipH="1">
            <a:off x="8258872" y="4525895"/>
            <a:ext cx="561600" cy="249300"/>
          </a:xfrm>
          <a:prstGeom prst="rect">
            <a:avLst/>
          </a:prstGeom>
          <a:solidFill>
            <a:srgbClr val="00C1D5">
              <a:alpha val="4274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Google Shape;11;p27"/>
          <p:cNvSpPr txBox="1"/>
          <p:nvPr/>
        </p:nvSpPr>
        <p:spPr>
          <a:xfrm>
            <a:off x="8258872" y="4507200"/>
            <a:ext cx="561600"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800" b="0" i="0" u="none" strike="noStrike" cap="none">
                <a:solidFill>
                  <a:schemeClr val="lt1"/>
                </a:solidFill>
                <a:latin typeface="Arial"/>
                <a:ea typeface="Arial"/>
                <a:cs typeface="Arial"/>
                <a:sym typeface="Arial"/>
              </a:rPr>
              <a:t>‹#›</a:t>
            </a:fld>
            <a:endParaRPr sz="1800" b="0" i="0" u="none" strike="noStrike" cap="none">
              <a:solidFill>
                <a:schemeClr val="lt1"/>
              </a:solidFill>
              <a:latin typeface="Arial"/>
              <a:ea typeface="Arial"/>
              <a:cs typeface="Arial"/>
              <a:sym typeface="Arial"/>
            </a:endParaRPr>
          </a:p>
        </p:txBody>
      </p:sp>
      <p:pic>
        <p:nvPicPr>
          <p:cNvPr id="12" name="Google Shape;12;p27"/>
          <p:cNvPicPr preferRelativeResize="0"/>
          <p:nvPr/>
        </p:nvPicPr>
        <p:blipFill rotWithShape="1">
          <a:blip r:embed="rId8">
            <a:alphaModFix/>
          </a:blip>
          <a:srcRect/>
          <a:stretch/>
        </p:blipFill>
        <p:spPr>
          <a:xfrm>
            <a:off x="0" y="-762"/>
            <a:ext cx="9144000" cy="257251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7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
        <p:cNvGrpSpPr/>
        <p:nvPr/>
      </p:nvGrpSpPr>
      <p:grpSpPr>
        <a:xfrm>
          <a:off x="0" y="0"/>
          <a:ext cx="0" cy="0"/>
          <a:chOff x="0" y="0"/>
          <a:chExt cx="0" cy="0"/>
        </a:xfrm>
      </p:grpSpPr>
      <p:sp>
        <p:nvSpPr>
          <p:cNvPr id="30" name="Google Shape;30;p34"/>
          <p:cNvSpPr/>
          <p:nvPr/>
        </p:nvSpPr>
        <p:spPr>
          <a:xfrm rot="10800000" flipH="1">
            <a:off x="8258872" y="4525895"/>
            <a:ext cx="561600" cy="249300"/>
          </a:xfrm>
          <a:prstGeom prst="rect">
            <a:avLst/>
          </a:prstGeom>
          <a:solidFill>
            <a:srgbClr val="68D2DF">
              <a:alpha val="64705"/>
            </a:srgbClr>
          </a:solidFill>
          <a:ln>
            <a:noFill/>
          </a:ln>
        </p:spPr>
        <p:txBody>
          <a:bodyPr spcFirstLastPara="1" wrap="square" lIns="82275" tIns="41125" rIns="82275" bIns="4112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 name="Google Shape;31;p34"/>
          <p:cNvSpPr txBox="1"/>
          <p:nvPr/>
        </p:nvSpPr>
        <p:spPr>
          <a:xfrm>
            <a:off x="8258872" y="4507201"/>
            <a:ext cx="561600" cy="2492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fld id="{00000000-1234-1234-1234-123412341234}" type="slidenum">
              <a:rPr lang="en-US" sz="1620" b="0">
                <a:solidFill>
                  <a:schemeClr val="lt1"/>
                </a:solidFill>
                <a:latin typeface="Arial"/>
                <a:ea typeface="Arial"/>
                <a:cs typeface="Arial"/>
                <a:sym typeface="Arial"/>
              </a:rPr>
              <a:t>‹#›</a:t>
            </a:fld>
            <a:endParaRPr sz="1620" b="0">
              <a:solidFill>
                <a:schemeClr val="lt1"/>
              </a:solidFill>
              <a:latin typeface="Arial"/>
              <a:ea typeface="Arial"/>
              <a:cs typeface="Arial"/>
              <a:sym typeface="Arial"/>
            </a:endParaRPr>
          </a:p>
        </p:txBody>
      </p:sp>
      <p:pic>
        <p:nvPicPr>
          <p:cNvPr id="32" name="Google Shape;32;p34"/>
          <p:cNvPicPr preferRelativeResize="0"/>
          <p:nvPr/>
        </p:nvPicPr>
        <p:blipFill rotWithShape="1">
          <a:blip r:embed="rId7">
            <a:alphaModFix/>
          </a:blip>
          <a:srcRect/>
          <a:stretch/>
        </p:blipFill>
        <p:spPr>
          <a:xfrm>
            <a:off x="0" y="-762"/>
            <a:ext cx="9144000" cy="257251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55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imescale/timescaledb/issues/6500"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apple.com/system-statu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49"/>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0"/>
          <p:cNvSpPr txBox="1">
            <a:spLocks noGrp="1"/>
          </p:cNvSpPr>
          <p:nvPr>
            <p:ph type="ctrTitle"/>
          </p:nvPr>
        </p:nvSpPr>
        <p:spPr>
          <a:xfrm>
            <a:off x="589753" y="794885"/>
            <a:ext cx="7344045" cy="39968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US" dirty="0"/>
              <a:t>Empirical Analysis of Design</a:t>
            </a:r>
            <a:endParaRPr dirty="0"/>
          </a:p>
        </p:txBody>
      </p:sp>
      <p:sp>
        <p:nvSpPr>
          <p:cNvPr id="165" name="Google Shape;165;p10"/>
          <p:cNvSpPr txBox="1">
            <a:spLocks noGrp="1"/>
          </p:cNvSpPr>
          <p:nvPr>
            <p:ph type="body" idx="1"/>
          </p:nvPr>
        </p:nvSpPr>
        <p:spPr>
          <a:xfrm>
            <a:off x="111778" y="1194574"/>
            <a:ext cx="9156399" cy="3651870"/>
          </a:xfrm>
          <a:prstGeom prst="rect">
            <a:avLst/>
          </a:prstGeom>
          <a:noFill/>
          <a:ln>
            <a:noFill/>
          </a:ln>
        </p:spPr>
        <p:txBody>
          <a:bodyPr spcFirstLastPara="1" wrap="square" lIns="91425" tIns="45700" rIns="91425" bIns="45700" anchor="t" anchorCtr="0">
            <a:noAutofit/>
          </a:bodyPr>
          <a:lstStyle/>
          <a:p>
            <a:pPr marL="252000" lvl="0" indent="-252000" algn="l" rtl="0">
              <a:lnSpc>
                <a:spcPct val="115789"/>
              </a:lnSpc>
              <a:spcBef>
                <a:spcPts val="0"/>
              </a:spcBef>
              <a:spcAft>
                <a:spcPts val="0"/>
              </a:spcAft>
              <a:buClr>
                <a:schemeClr val="dk1"/>
              </a:buClr>
              <a:buSzPts val="1900"/>
              <a:buChar char="•"/>
            </a:pPr>
            <a:r>
              <a:rPr lang="en-US" dirty="0"/>
              <a:t>For data fetching, we can either choose polling or triggers</a:t>
            </a:r>
            <a:endParaRPr dirty="0"/>
          </a:p>
          <a:p>
            <a:pPr marL="540000" lvl="1" indent="-251999" algn="l" rtl="0">
              <a:lnSpc>
                <a:spcPct val="115789"/>
              </a:lnSpc>
              <a:spcBef>
                <a:spcPts val="600"/>
              </a:spcBef>
              <a:spcAft>
                <a:spcPts val="0"/>
              </a:spcAft>
              <a:buClr>
                <a:srgbClr val="FF0000"/>
              </a:buClr>
              <a:buSzPts val="1900"/>
              <a:buChar char="-"/>
            </a:pPr>
            <a:r>
              <a:rPr lang="en-US" b="1" dirty="0">
                <a:solidFill>
                  <a:srgbClr val="FF0000"/>
                </a:solidFill>
              </a:rPr>
              <a:t>Polling</a:t>
            </a:r>
            <a:r>
              <a:rPr lang="en-US" dirty="0"/>
              <a:t> involves querying via SQL. It might burden the database </a:t>
            </a:r>
            <a:endParaRPr dirty="0"/>
          </a:p>
          <a:p>
            <a:pPr marL="288000" lvl="1" indent="0" algn="l" rtl="0">
              <a:lnSpc>
                <a:spcPct val="115789"/>
              </a:lnSpc>
              <a:spcBef>
                <a:spcPts val="600"/>
              </a:spcBef>
              <a:spcAft>
                <a:spcPts val="0"/>
              </a:spcAft>
              <a:buClr>
                <a:schemeClr val="dk1"/>
              </a:buClr>
              <a:buSzPts val="1900"/>
              <a:buNone/>
            </a:pPr>
            <a:r>
              <a:rPr lang="en-US" dirty="0"/>
              <a:t>	  heavily with floods of </a:t>
            </a:r>
            <a:r>
              <a:rPr lang="en-US" b="1" dirty="0"/>
              <a:t>read</a:t>
            </a:r>
            <a:r>
              <a:rPr lang="en-US" dirty="0"/>
              <a:t> operations at intervals</a:t>
            </a:r>
            <a:endParaRPr dirty="0"/>
          </a:p>
          <a:p>
            <a:pPr marL="540000" lvl="1" indent="-251999" algn="l" rtl="0">
              <a:lnSpc>
                <a:spcPct val="115789"/>
              </a:lnSpc>
              <a:spcBef>
                <a:spcPts val="600"/>
              </a:spcBef>
              <a:spcAft>
                <a:spcPts val="0"/>
              </a:spcAft>
              <a:buClr>
                <a:srgbClr val="00B050"/>
              </a:buClr>
              <a:buSzPts val="1900"/>
              <a:buChar char="-"/>
            </a:pPr>
            <a:r>
              <a:rPr lang="en-US" b="1" dirty="0">
                <a:solidFill>
                  <a:srgbClr val="00B050"/>
                </a:solidFill>
              </a:rPr>
              <a:t>Triggers</a:t>
            </a:r>
            <a:r>
              <a:rPr lang="en-US" dirty="0"/>
              <a:t> can be defined to happen after the insertion of each row. It might slow down the database speed for </a:t>
            </a:r>
            <a:r>
              <a:rPr lang="en-US" b="1" dirty="0"/>
              <a:t>writing</a:t>
            </a:r>
            <a:r>
              <a:rPr lang="en-US" dirty="0"/>
              <a:t> operations</a:t>
            </a:r>
            <a:endParaRPr dirty="0"/>
          </a:p>
          <a:p>
            <a:pPr marL="252000" lvl="0" indent="-252000" algn="l" rtl="0">
              <a:lnSpc>
                <a:spcPct val="115789"/>
              </a:lnSpc>
              <a:spcBef>
                <a:spcPts val="600"/>
              </a:spcBef>
              <a:spcAft>
                <a:spcPts val="0"/>
              </a:spcAft>
              <a:buClr>
                <a:schemeClr val="dk1"/>
              </a:buClr>
              <a:buSzPts val="1900"/>
              <a:buChar char="•"/>
            </a:pPr>
            <a:r>
              <a:rPr lang="en-US" dirty="0"/>
              <a:t>We can also choose to use the </a:t>
            </a:r>
            <a:r>
              <a:rPr lang="en-US" sz="1800" dirty="0"/>
              <a:t>Continuous aggregates (</a:t>
            </a:r>
            <a:r>
              <a:rPr lang="en-US" sz="1800" dirty="0" err="1"/>
              <a:t>Cagg</a:t>
            </a:r>
            <a:r>
              <a:rPr lang="en-US" sz="1800" dirty="0"/>
              <a:t>)</a:t>
            </a:r>
            <a:r>
              <a:rPr lang="en-US" dirty="0"/>
              <a:t> in </a:t>
            </a:r>
            <a:r>
              <a:rPr lang="en-US" dirty="0" err="1"/>
              <a:t>TimescaleDB</a:t>
            </a:r>
            <a:endParaRPr dirty="0"/>
          </a:p>
          <a:p>
            <a:pPr marL="540000" lvl="1" indent="-251999" algn="l" rtl="0">
              <a:lnSpc>
                <a:spcPct val="115789"/>
              </a:lnSpc>
              <a:spcBef>
                <a:spcPts val="600"/>
              </a:spcBef>
              <a:spcAft>
                <a:spcPts val="0"/>
              </a:spcAft>
              <a:buClr>
                <a:schemeClr val="dk1"/>
              </a:buClr>
              <a:buSzPts val="1900"/>
              <a:buChar char="-"/>
            </a:pPr>
            <a:r>
              <a:rPr lang="en-US" dirty="0"/>
              <a:t>We might not need sliding-window (e.g., </a:t>
            </a:r>
            <a:r>
              <a:rPr lang="en-US" i="1" dirty="0"/>
              <a:t>weighted average</a:t>
            </a:r>
            <a:r>
              <a:rPr lang="en-US" dirty="0"/>
              <a:t> on last 2 windows)</a:t>
            </a:r>
            <a:endParaRPr dirty="0"/>
          </a:p>
          <a:p>
            <a:pPr marL="540000" lvl="1" indent="-251999" algn="l" rtl="0">
              <a:lnSpc>
                <a:spcPct val="100000"/>
              </a:lnSpc>
              <a:spcBef>
                <a:spcPts val="600"/>
              </a:spcBef>
              <a:spcAft>
                <a:spcPts val="0"/>
              </a:spcAft>
              <a:buClr>
                <a:schemeClr val="dk1"/>
              </a:buClr>
              <a:buSzPts val="2000"/>
              <a:buChar char="-"/>
            </a:pPr>
            <a:r>
              <a:rPr lang="en-US" sz="2000" dirty="0"/>
              <a:t>Triggers in </a:t>
            </a:r>
            <a:r>
              <a:rPr lang="en-US" sz="2000" dirty="0" err="1"/>
              <a:t>Cagg</a:t>
            </a:r>
            <a:r>
              <a:rPr lang="en-US" sz="2000" dirty="0"/>
              <a:t> are </a:t>
            </a:r>
            <a:r>
              <a:rPr lang="en-US" sz="2000" b="1" dirty="0">
                <a:solidFill>
                  <a:srgbClr val="FF0000"/>
                </a:solidFill>
              </a:rPr>
              <a:t>not supported:</a:t>
            </a:r>
            <a:endParaRPr sz="2000" dirty="0"/>
          </a:p>
          <a:p>
            <a:pPr marL="288000" lvl="1" indent="0" algn="l" rtl="0">
              <a:lnSpc>
                <a:spcPct val="100000"/>
              </a:lnSpc>
              <a:spcBef>
                <a:spcPts val="600"/>
              </a:spcBef>
              <a:spcAft>
                <a:spcPts val="0"/>
              </a:spcAft>
              <a:buClr>
                <a:schemeClr val="dk1"/>
              </a:buClr>
              <a:buSzPts val="2000"/>
              <a:buNone/>
            </a:pPr>
            <a:r>
              <a:rPr lang="en-US" sz="2000" u="sng" dirty="0">
                <a:solidFill>
                  <a:schemeClr val="hlink"/>
                </a:solidFill>
                <a:hlinkClick r:id="rId3"/>
              </a:rPr>
              <a:t>https://github.com/timescale/timescaledb/issues/6500</a:t>
            </a:r>
            <a:endParaRPr dirty="0"/>
          </a:p>
          <a:p>
            <a:pPr marL="540000" lvl="1" indent="-251999" algn="l" rtl="0">
              <a:lnSpc>
                <a:spcPct val="115789"/>
              </a:lnSpc>
              <a:spcBef>
                <a:spcPts val="600"/>
              </a:spcBef>
              <a:spcAft>
                <a:spcPts val="0"/>
              </a:spcAft>
              <a:buClr>
                <a:schemeClr val="dk1"/>
              </a:buClr>
              <a:buSzPts val="1900"/>
              <a:buChar char="-"/>
            </a:pPr>
            <a:r>
              <a:rPr lang="en-US" dirty="0"/>
              <a:t>It might burden the database with a heavy </a:t>
            </a:r>
            <a:r>
              <a:rPr lang="en-US" i="1" dirty="0"/>
              <a:t>background job </a:t>
            </a:r>
            <a:r>
              <a:rPr lang="en-US" dirty="0"/>
              <a:t>workload</a:t>
            </a:r>
            <a:endParaRPr dirty="0"/>
          </a:p>
          <a:p>
            <a:pPr marL="540000" lvl="1" indent="-131349" algn="l" rtl="0">
              <a:lnSpc>
                <a:spcPct val="115789"/>
              </a:lnSpc>
              <a:spcBef>
                <a:spcPts val="600"/>
              </a:spcBef>
              <a:spcAft>
                <a:spcPts val="0"/>
              </a:spcAft>
              <a:buClr>
                <a:schemeClr val="dk1"/>
              </a:buClr>
              <a:buSzPts val="1900"/>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1"/>
          <p:cNvSpPr txBox="1">
            <a:spLocks noGrp="1"/>
          </p:cNvSpPr>
          <p:nvPr>
            <p:ph type="ctrTitle"/>
          </p:nvPr>
        </p:nvSpPr>
        <p:spPr>
          <a:xfrm>
            <a:off x="612331" y="916495"/>
            <a:ext cx="7344045" cy="39968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US"/>
              <a:t>Benchmark Result</a:t>
            </a:r>
            <a:endParaRPr/>
          </a:p>
        </p:txBody>
      </p:sp>
      <p:sp>
        <p:nvSpPr>
          <p:cNvPr id="172" name="Google Shape;172;p11"/>
          <p:cNvSpPr txBox="1">
            <a:spLocks noGrp="1"/>
          </p:cNvSpPr>
          <p:nvPr>
            <p:ph type="body" idx="1"/>
          </p:nvPr>
        </p:nvSpPr>
        <p:spPr>
          <a:xfrm>
            <a:off x="554491" y="1635646"/>
            <a:ext cx="7401885" cy="3168352"/>
          </a:xfrm>
          <a:prstGeom prst="rect">
            <a:avLst/>
          </a:prstGeom>
          <a:noFill/>
          <a:ln>
            <a:noFill/>
          </a:ln>
        </p:spPr>
        <p:txBody>
          <a:bodyPr spcFirstLastPara="1" wrap="square" lIns="91425" tIns="45700" rIns="91425" bIns="45700" anchor="t" anchorCtr="0">
            <a:noAutofit/>
          </a:bodyPr>
          <a:lstStyle/>
          <a:p>
            <a:pPr marL="252000" lvl="0" indent="-131350" algn="l" rtl="0">
              <a:lnSpc>
                <a:spcPct val="115789"/>
              </a:lnSpc>
              <a:spcBef>
                <a:spcPts val="0"/>
              </a:spcBef>
              <a:spcAft>
                <a:spcPts val="0"/>
              </a:spcAft>
              <a:buClr>
                <a:schemeClr val="dk1"/>
              </a:buClr>
              <a:buSzPts val="1900"/>
              <a:buNone/>
            </a:pPr>
            <a:endParaRPr dirty="0"/>
          </a:p>
        </p:txBody>
      </p:sp>
      <p:pic>
        <p:nvPicPr>
          <p:cNvPr id="2" name="Picture 1">
            <a:extLst>
              <a:ext uri="{FF2B5EF4-FFF2-40B4-BE49-F238E27FC236}">
                <a16:creationId xmlns:a16="http://schemas.microsoft.com/office/drawing/2014/main" id="{4DE0FA96-67C4-5094-63A8-01FDFE2DD1A9}"/>
              </a:ext>
            </a:extLst>
          </p:cNvPr>
          <p:cNvPicPr>
            <a:picLocks noChangeAspect="1"/>
          </p:cNvPicPr>
          <p:nvPr/>
        </p:nvPicPr>
        <p:blipFill>
          <a:blip r:embed="rId3"/>
          <a:stretch>
            <a:fillRect/>
          </a:stretch>
        </p:blipFill>
        <p:spPr>
          <a:xfrm>
            <a:off x="369233" y="1320594"/>
            <a:ext cx="7772400" cy="3822906"/>
          </a:xfrm>
          <a:prstGeom prst="rect">
            <a:avLst/>
          </a:prstGeom>
        </p:spPr>
      </p:pic>
      <p:pic>
        <p:nvPicPr>
          <p:cNvPr id="6" name="Picture 5">
            <a:extLst>
              <a:ext uri="{FF2B5EF4-FFF2-40B4-BE49-F238E27FC236}">
                <a16:creationId xmlns:a16="http://schemas.microsoft.com/office/drawing/2014/main" id="{82920DF9-CE6B-E4E6-1237-5C1D80880FB0}"/>
              </a:ext>
            </a:extLst>
          </p:cNvPr>
          <p:cNvPicPr>
            <a:picLocks noChangeAspect="1"/>
          </p:cNvPicPr>
          <p:nvPr/>
        </p:nvPicPr>
        <p:blipFill>
          <a:blip r:embed="rId4"/>
          <a:stretch>
            <a:fillRect/>
          </a:stretch>
        </p:blipFill>
        <p:spPr>
          <a:xfrm>
            <a:off x="369233" y="1320594"/>
            <a:ext cx="7772400" cy="3822906"/>
          </a:xfrm>
          <a:prstGeom prst="rect">
            <a:avLst/>
          </a:prstGeom>
        </p:spPr>
      </p:pic>
      <p:pic>
        <p:nvPicPr>
          <p:cNvPr id="7" name="Picture 6">
            <a:extLst>
              <a:ext uri="{FF2B5EF4-FFF2-40B4-BE49-F238E27FC236}">
                <a16:creationId xmlns:a16="http://schemas.microsoft.com/office/drawing/2014/main" id="{934C8DD7-E029-1D32-A51A-73A8A4B3E291}"/>
              </a:ext>
            </a:extLst>
          </p:cNvPr>
          <p:cNvPicPr>
            <a:picLocks noChangeAspect="1"/>
          </p:cNvPicPr>
          <p:nvPr/>
        </p:nvPicPr>
        <p:blipFill>
          <a:blip r:embed="rId5"/>
          <a:stretch>
            <a:fillRect/>
          </a:stretch>
        </p:blipFill>
        <p:spPr>
          <a:xfrm>
            <a:off x="369233" y="1316184"/>
            <a:ext cx="7772400" cy="38273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12"/>
          <p:cNvPicPr preferRelativeResize="0"/>
          <p:nvPr/>
        </p:nvPicPr>
        <p:blipFill rotWithShape="1">
          <a:blip r:embed="rId3">
            <a:alphaModFix/>
          </a:blip>
          <a:srcRect/>
          <a:stretch/>
        </p:blipFill>
        <p:spPr>
          <a:xfrm>
            <a:off x="6012160" y="2808056"/>
            <a:ext cx="2961583" cy="771806"/>
          </a:xfrm>
          <a:prstGeom prst="rect">
            <a:avLst/>
          </a:prstGeom>
          <a:noFill/>
          <a:ln>
            <a:noFill/>
          </a:ln>
        </p:spPr>
      </p:pic>
      <p:sp>
        <p:nvSpPr>
          <p:cNvPr id="182" name="Google Shape;182;p12"/>
          <p:cNvSpPr txBox="1">
            <a:spLocks noGrp="1"/>
          </p:cNvSpPr>
          <p:nvPr>
            <p:ph type="ctrTitle"/>
          </p:nvPr>
        </p:nvSpPr>
        <p:spPr>
          <a:xfrm>
            <a:off x="612331" y="994730"/>
            <a:ext cx="7560069" cy="39968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US"/>
              <a:t>Final Solution: Triggers without Cagg</a:t>
            </a:r>
            <a:endParaRPr/>
          </a:p>
        </p:txBody>
      </p:sp>
      <p:sp>
        <p:nvSpPr>
          <p:cNvPr id="183" name="Google Shape;183;p12"/>
          <p:cNvSpPr txBox="1">
            <a:spLocks noGrp="1"/>
          </p:cNvSpPr>
          <p:nvPr>
            <p:ph type="body" idx="1"/>
          </p:nvPr>
        </p:nvSpPr>
        <p:spPr>
          <a:xfrm>
            <a:off x="179897" y="1394419"/>
            <a:ext cx="8424936" cy="3168352"/>
          </a:xfrm>
          <a:prstGeom prst="rect">
            <a:avLst/>
          </a:prstGeom>
          <a:noFill/>
          <a:ln>
            <a:noFill/>
          </a:ln>
        </p:spPr>
        <p:txBody>
          <a:bodyPr spcFirstLastPara="1" wrap="square" lIns="91425" tIns="45700" rIns="91425" bIns="45700" anchor="t" anchorCtr="0">
            <a:noAutofit/>
          </a:bodyPr>
          <a:lstStyle/>
          <a:p>
            <a:pPr marL="252000" lvl="0" indent="-252000" algn="l" rtl="0">
              <a:lnSpc>
                <a:spcPct val="115789"/>
              </a:lnSpc>
              <a:spcBef>
                <a:spcPts val="0"/>
              </a:spcBef>
              <a:spcAft>
                <a:spcPts val="0"/>
              </a:spcAft>
              <a:buClr>
                <a:schemeClr val="dk1"/>
              </a:buClr>
              <a:buSzPts val="1900"/>
              <a:buChar char="•"/>
            </a:pPr>
            <a:r>
              <a:rPr lang="en-US" b="1" i="1" dirty="0"/>
              <a:t>LISTEN</a:t>
            </a:r>
            <a:r>
              <a:rPr lang="en-US" dirty="0"/>
              <a:t> to data sent by the </a:t>
            </a:r>
            <a:r>
              <a:rPr lang="en-US" b="1" i="1" dirty="0"/>
              <a:t>NOTIFY</a:t>
            </a:r>
            <a:r>
              <a:rPr lang="en-US" dirty="0"/>
              <a:t> from </a:t>
            </a:r>
            <a:r>
              <a:rPr lang="en-US" dirty="0" err="1"/>
              <a:t>TimescaleDB</a:t>
            </a:r>
            <a:r>
              <a:rPr lang="en-US" dirty="0"/>
              <a:t>, then update</a:t>
            </a:r>
            <a:endParaRPr dirty="0"/>
          </a:p>
          <a:p>
            <a:pPr marL="252000" lvl="0" indent="-252000" algn="l" rtl="0">
              <a:lnSpc>
                <a:spcPct val="115789"/>
              </a:lnSpc>
              <a:spcBef>
                <a:spcPts val="600"/>
              </a:spcBef>
              <a:spcAft>
                <a:spcPts val="0"/>
              </a:spcAft>
              <a:buClr>
                <a:schemeClr val="dk1"/>
              </a:buClr>
              <a:buSzPts val="1900"/>
              <a:buChar char="•"/>
            </a:pPr>
            <a:r>
              <a:rPr lang="en-US" dirty="0"/>
              <a:t>Use container/ring (Circular Linked List) to store the history data</a:t>
            </a:r>
            <a:endParaRPr dirty="0"/>
          </a:p>
          <a:p>
            <a:pPr marL="540000" lvl="1" indent="-251999" algn="l" rtl="0">
              <a:lnSpc>
                <a:spcPct val="115789"/>
              </a:lnSpc>
              <a:spcBef>
                <a:spcPts val="600"/>
              </a:spcBef>
              <a:spcAft>
                <a:spcPts val="0"/>
              </a:spcAft>
              <a:buClr>
                <a:schemeClr val="dk1"/>
              </a:buClr>
              <a:buSzPts val="1900"/>
              <a:buChar char="-"/>
            </a:pPr>
            <a:r>
              <a:rPr lang="en-US" dirty="0"/>
              <a:t>Data arrives </a:t>
            </a:r>
            <a:r>
              <a:rPr lang="en-US" b="1" dirty="0"/>
              <a:t>in order </a:t>
            </a:r>
            <a:r>
              <a:rPr lang="en-US" dirty="0"/>
              <a:t>with </a:t>
            </a:r>
            <a:r>
              <a:rPr lang="en-US" b="1" dirty="0"/>
              <a:t>evenly distributed </a:t>
            </a:r>
            <a:r>
              <a:rPr lang="en-US" dirty="0"/>
              <a:t>intervals</a:t>
            </a:r>
            <a:endParaRPr dirty="0"/>
          </a:p>
          <a:p>
            <a:pPr marL="252000" lvl="0" indent="-252000" algn="l" rtl="0">
              <a:lnSpc>
                <a:spcPct val="115789"/>
              </a:lnSpc>
              <a:spcBef>
                <a:spcPts val="600"/>
              </a:spcBef>
              <a:spcAft>
                <a:spcPts val="0"/>
              </a:spcAft>
              <a:buClr>
                <a:schemeClr val="dk1"/>
              </a:buClr>
              <a:buSzPts val="1900"/>
              <a:buChar char="•"/>
            </a:pPr>
            <a:r>
              <a:rPr lang="en-US" b="1" dirty="0"/>
              <a:t>Pros: </a:t>
            </a:r>
            <a:r>
              <a:rPr lang="en-US" dirty="0"/>
              <a:t>Have </a:t>
            </a:r>
            <a:r>
              <a:rPr lang="en-US" b="1" dirty="0"/>
              <a:t>more control </a:t>
            </a:r>
            <a:r>
              <a:rPr lang="en-US" dirty="0"/>
              <a:t>over the data to do other aggregations</a:t>
            </a:r>
            <a:endParaRPr dirty="0"/>
          </a:p>
          <a:p>
            <a:pPr marL="540000" lvl="1" indent="-251999" algn="l" rtl="0">
              <a:lnSpc>
                <a:spcPct val="115789"/>
              </a:lnSpc>
              <a:spcBef>
                <a:spcPts val="600"/>
              </a:spcBef>
              <a:spcAft>
                <a:spcPts val="0"/>
              </a:spcAft>
              <a:buClr>
                <a:schemeClr val="dk1"/>
              </a:buClr>
              <a:buSzPts val="1900"/>
              <a:buChar char="-"/>
            </a:pPr>
            <a:r>
              <a:rPr lang="en-US" dirty="0"/>
              <a:t>Do more </a:t>
            </a:r>
            <a:r>
              <a:rPr lang="en-US" i="1" dirty="0"/>
              <a:t>complicated</a:t>
            </a:r>
            <a:r>
              <a:rPr lang="en-US" dirty="0"/>
              <a:t> statistics calculation</a:t>
            </a:r>
            <a:endParaRPr dirty="0"/>
          </a:p>
          <a:p>
            <a:pPr marL="540000" lvl="1" indent="-251999" algn="l" rtl="0">
              <a:lnSpc>
                <a:spcPct val="115789"/>
              </a:lnSpc>
              <a:spcBef>
                <a:spcPts val="600"/>
              </a:spcBef>
              <a:spcAft>
                <a:spcPts val="0"/>
              </a:spcAft>
              <a:buClr>
                <a:schemeClr val="dk1"/>
              </a:buClr>
              <a:buSzPts val="1900"/>
              <a:buChar char="-"/>
            </a:pPr>
            <a:r>
              <a:rPr lang="en-US" dirty="0"/>
              <a:t>Use </a:t>
            </a:r>
            <a:r>
              <a:rPr lang="en-US" i="1" dirty="0"/>
              <a:t>machine learnin</a:t>
            </a:r>
            <a:r>
              <a:rPr lang="en-US" dirty="0"/>
              <a:t>g models</a:t>
            </a:r>
            <a:endParaRPr dirty="0"/>
          </a:p>
          <a:p>
            <a:pPr marL="252000" lvl="0" indent="-252000" algn="l" rtl="0">
              <a:lnSpc>
                <a:spcPct val="115789"/>
              </a:lnSpc>
              <a:spcBef>
                <a:spcPts val="600"/>
              </a:spcBef>
              <a:spcAft>
                <a:spcPts val="0"/>
              </a:spcAft>
              <a:buClr>
                <a:schemeClr val="dk1"/>
              </a:buClr>
              <a:buSzPts val="1900"/>
              <a:buChar char="•"/>
            </a:pPr>
            <a:r>
              <a:rPr lang="en-US" b="1" dirty="0"/>
              <a:t>Cons: </a:t>
            </a:r>
            <a:r>
              <a:rPr lang="en-US" i="1" dirty="0"/>
              <a:t>Data race</a:t>
            </a:r>
            <a:r>
              <a:rPr lang="en-US" dirty="0"/>
              <a:t> can happen (be extremely careful)</a:t>
            </a:r>
            <a:endParaRPr dirty="0"/>
          </a:p>
          <a:p>
            <a:pPr marL="540000" lvl="1" indent="-251999" algn="l" rtl="0">
              <a:lnSpc>
                <a:spcPct val="115789"/>
              </a:lnSpc>
              <a:spcBef>
                <a:spcPts val="600"/>
              </a:spcBef>
              <a:spcAft>
                <a:spcPts val="0"/>
              </a:spcAft>
              <a:buClr>
                <a:schemeClr val="dk1"/>
              </a:buClr>
              <a:buSzPts val="1900"/>
              <a:buChar char="-"/>
            </a:pPr>
            <a:r>
              <a:rPr lang="en-US" b="1" dirty="0" err="1"/>
              <a:t>sync.map</a:t>
            </a:r>
            <a:r>
              <a:rPr lang="en-US" dirty="0"/>
              <a:t>, mutual exclusion (</a:t>
            </a:r>
            <a:r>
              <a:rPr lang="en-US" b="1" dirty="0"/>
              <a:t>mutex</a:t>
            </a:r>
            <a:r>
              <a:rPr lang="en-US" dirty="0"/>
              <a:t>) lock for internal state updates</a:t>
            </a:r>
            <a:endParaRPr dirty="0"/>
          </a:p>
          <a:p>
            <a:pPr marL="252000" lvl="0" indent="-252000" algn="l" rtl="0">
              <a:lnSpc>
                <a:spcPct val="115789"/>
              </a:lnSpc>
              <a:spcBef>
                <a:spcPts val="600"/>
              </a:spcBef>
              <a:spcAft>
                <a:spcPts val="0"/>
              </a:spcAft>
              <a:buClr>
                <a:schemeClr val="dk1"/>
              </a:buClr>
              <a:buSzPts val="1900"/>
              <a:buChar char="•"/>
            </a:pPr>
            <a:r>
              <a:rPr lang="en-US" dirty="0"/>
              <a:t>Maximum Resident Set Size (RSS): around 84.6 MB</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3"/>
          <p:cNvSpPr txBox="1">
            <a:spLocks noGrp="1"/>
          </p:cNvSpPr>
          <p:nvPr>
            <p:ph type="ctrTitle"/>
          </p:nvPr>
        </p:nvSpPr>
        <p:spPr>
          <a:xfrm>
            <a:off x="612331" y="994730"/>
            <a:ext cx="7344045" cy="39968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US"/>
              <a:t>Alert algorithms</a:t>
            </a:r>
            <a:endParaRPr/>
          </a:p>
        </p:txBody>
      </p:sp>
      <p:sp>
        <p:nvSpPr>
          <p:cNvPr id="190" name="Google Shape;190;p13"/>
          <p:cNvSpPr txBox="1">
            <a:spLocks noGrp="1"/>
          </p:cNvSpPr>
          <p:nvPr>
            <p:ph type="body" idx="1"/>
          </p:nvPr>
        </p:nvSpPr>
        <p:spPr>
          <a:xfrm>
            <a:off x="235527" y="1491630"/>
            <a:ext cx="8656952" cy="3507854"/>
          </a:xfrm>
          <a:prstGeom prst="rect">
            <a:avLst/>
          </a:prstGeom>
          <a:noFill/>
          <a:ln>
            <a:noFill/>
          </a:ln>
        </p:spPr>
        <p:txBody>
          <a:bodyPr spcFirstLastPara="1" wrap="square" lIns="91425" tIns="45700" rIns="91425" bIns="45700" anchor="t" anchorCtr="0">
            <a:noAutofit/>
          </a:bodyPr>
          <a:lstStyle/>
          <a:p>
            <a:pPr marL="252000" lvl="0" indent="-252000" algn="l" rtl="0">
              <a:lnSpc>
                <a:spcPct val="115789"/>
              </a:lnSpc>
              <a:spcBef>
                <a:spcPts val="0"/>
              </a:spcBef>
              <a:spcAft>
                <a:spcPts val="0"/>
              </a:spcAft>
              <a:buClr>
                <a:schemeClr val="dk1"/>
              </a:buClr>
              <a:buSzPts val="1900"/>
              <a:buChar char="•"/>
            </a:pPr>
            <a:r>
              <a:rPr lang="en-US" dirty="0"/>
              <a:t>Alert only according to average is not reliable</a:t>
            </a:r>
            <a:endParaRPr dirty="0"/>
          </a:p>
          <a:p>
            <a:pPr marL="540000" lvl="1" indent="-251999" algn="l" rtl="0">
              <a:lnSpc>
                <a:spcPct val="115789"/>
              </a:lnSpc>
              <a:spcBef>
                <a:spcPts val="600"/>
              </a:spcBef>
              <a:spcAft>
                <a:spcPts val="0"/>
              </a:spcAft>
              <a:buClr>
                <a:schemeClr val="dk1"/>
              </a:buClr>
              <a:buSzPts val="1900"/>
              <a:buChar char="-"/>
            </a:pPr>
            <a:r>
              <a:rPr lang="en-US" dirty="0"/>
              <a:t>Data might be highly fluctuated (</a:t>
            </a:r>
            <a:r>
              <a:rPr lang="en-US" b="1" dirty="0"/>
              <a:t>load balancing </a:t>
            </a:r>
            <a:r>
              <a:rPr lang="en-US" dirty="0"/>
              <a:t>on multiple GPUs)</a:t>
            </a:r>
            <a:endParaRPr dirty="0"/>
          </a:p>
          <a:p>
            <a:pPr marL="252000" lvl="0" indent="-252000" algn="l" rtl="0">
              <a:lnSpc>
                <a:spcPct val="115789"/>
              </a:lnSpc>
              <a:spcBef>
                <a:spcPts val="600"/>
              </a:spcBef>
              <a:spcAft>
                <a:spcPts val="0"/>
              </a:spcAft>
              <a:buClr>
                <a:schemeClr val="dk1"/>
              </a:buClr>
              <a:buSzPts val="1900"/>
              <a:buChar char="•"/>
            </a:pPr>
            <a:r>
              <a:rPr lang="en-US" dirty="0"/>
              <a:t>Use </a:t>
            </a:r>
            <a:r>
              <a:rPr lang="en-US" b="1" dirty="0"/>
              <a:t>machine learning models</a:t>
            </a:r>
            <a:endParaRPr dirty="0"/>
          </a:p>
          <a:p>
            <a:pPr marL="540000" lvl="1" indent="-251999" algn="l" rtl="0">
              <a:lnSpc>
                <a:spcPct val="115789"/>
              </a:lnSpc>
              <a:spcBef>
                <a:spcPts val="600"/>
              </a:spcBef>
              <a:spcAft>
                <a:spcPts val="0"/>
              </a:spcAft>
              <a:buClr>
                <a:schemeClr val="dk1"/>
              </a:buClr>
              <a:buSzPts val="1900"/>
              <a:buChar char="-"/>
            </a:pPr>
            <a:r>
              <a:rPr lang="en-US" i="1" dirty="0"/>
              <a:t>Unsupervised reinforcement learning</a:t>
            </a:r>
            <a:r>
              <a:rPr lang="en-US" dirty="0"/>
              <a:t>: Hard to train, interpret, and run slow. There is no good </a:t>
            </a:r>
            <a:r>
              <a:rPr lang="en-US" b="1" dirty="0"/>
              <a:t>reward</a:t>
            </a:r>
            <a:r>
              <a:rPr lang="en-US" dirty="0"/>
              <a:t> function, only from human feedback</a:t>
            </a:r>
            <a:endParaRPr dirty="0"/>
          </a:p>
          <a:p>
            <a:pPr marL="540000" lvl="1" indent="-251999" algn="l" rtl="0">
              <a:lnSpc>
                <a:spcPct val="115789"/>
              </a:lnSpc>
              <a:spcBef>
                <a:spcPts val="600"/>
              </a:spcBef>
              <a:spcAft>
                <a:spcPts val="0"/>
              </a:spcAft>
              <a:buClr>
                <a:schemeClr val="dk1"/>
              </a:buClr>
              <a:buSzPts val="1900"/>
              <a:buChar char="-"/>
            </a:pPr>
            <a:r>
              <a:rPr lang="en-US" i="1" dirty="0"/>
              <a:t>Supervised</a:t>
            </a:r>
            <a:r>
              <a:rPr lang="en-US" dirty="0"/>
              <a:t> (random forests): No available dataset to train (</a:t>
            </a:r>
            <a:r>
              <a:rPr lang="en-US" b="1" i="1" dirty="0"/>
              <a:t>no label</a:t>
            </a:r>
            <a:r>
              <a:rPr lang="en-US" dirty="0"/>
              <a:t>)</a:t>
            </a:r>
            <a:endParaRPr dirty="0"/>
          </a:p>
          <a:p>
            <a:pPr marL="252000" lvl="0" indent="-252000" algn="l" rtl="0">
              <a:lnSpc>
                <a:spcPct val="115789"/>
              </a:lnSpc>
              <a:spcBef>
                <a:spcPts val="600"/>
              </a:spcBef>
              <a:spcAft>
                <a:spcPts val="0"/>
              </a:spcAft>
              <a:buClr>
                <a:schemeClr val="dk1"/>
              </a:buClr>
              <a:buSzPts val="1900"/>
              <a:buChar char="•"/>
            </a:pPr>
            <a:r>
              <a:rPr lang="en-US" dirty="0"/>
              <a:t>Use </a:t>
            </a:r>
            <a:r>
              <a:rPr lang="en-US" b="1" dirty="0" err="1"/>
              <a:t>KMeans</a:t>
            </a:r>
            <a:r>
              <a:rPr lang="en-US" b="1" dirty="0"/>
              <a:t> clustering </a:t>
            </a:r>
            <a:r>
              <a:rPr lang="en-US" dirty="0"/>
              <a:t>and</a:t>
            </a:r>
            <a:r>
              <a:rPr lang="en-US" b="1" dirty="0"/>
              <a:t> silhouette analysis: </a:t>
            </a:r>
            <a:r>
              <a:rPr lang="en-US" dirty="0"/>
              <a:t>No good results</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4"/>
          <p:cNvSpPr txBox="1">
            <a:spLocks noGrp="1"/>
          </p:cNvSpPr>
          <p:nvPr>
            <p:ph type="ctrTitle"/>
          </p:nvPr>
        </p:nvSpPr>
        <p:spPr>
          <a:xfrm>
            <a:off x="612331" y="994730"/>
            <a:ext cx="7344045" cy="39968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US"/>
              <a:t>Alert algorithms</a:t>
            </a:r>
            <a:endParaRPr/>
          </a:p>
        </p:txBody>
      </p:sp>
      <p:sp>
        <p:nvSpPr>
          <p:cNvPr id="197" name="Google Shape;197;p14"/>
          <p:cNvSpPr txBox="1">
            <a:spLocks noGrp="1"/>
          </p:cNvSpPr>
          <p:nvPr>
            <p:ph type="body" idx="1"/>
          </p:nvPr>
        </p:nvSpPr>
        <p:spPr>
          <a:xfrm>
            <a:off x="0" y="1377160"/>
            <a:ext cx="9289032" cy="3605065"/>
          </a:xfrm>
          <a:prstGeom prst="rect">
            <a:avLst/>
          </a:prstGeom>
          <a:noFill/>
          <a:ln>
            <a:noFill/>
          </a:ln>
        </p:spPr>
        <p:txBody>
          <a:bodyPr spcFirstLastPara="1" wrap="square" lIns="91425" tIns="45700" rIns="91425" bIns="45700" anchor="t" anchorCtr="0">
            <a:noAutofit/>
          </a:bodyPr>
          <a:lstStyle/>
          <a:p>
            <a:pPr marL="252000" lvl="0" indent="-252000" algn="l" rtl="0">
              <a:lnSpc>
                <a:spcPct val="115789"/>
              </a:lnSpc>
              <a:spcBef>
                <a:spcPts val="0"/>
              </a:spcBef>
              <a:spcAft>
                <a:spcPts val="0"/>
              </a:spcAft>
              <a:buClr>
                <a:schemeClr val="dk1"/>
              </a:buClr>
              <a:buSzPts val="1900"/>
              <a:buChar char="•"/>
            </a:pPr>
            <a:r>
              <a:rPr lang="en-US" dirty="0"/>
              <a:t>Use more descriptive statistics (75% &lt; 20 || max &lt; 32)</a:t>
            </a:r>
            <a:endParaRPr dirty="0"/>
          </a:p>
          <a:p>
            <a:pPr marL="540000" lvl="1" indent="-251999" algn="l" rtl="0">
              <a:lnSpc>
                <a:spcPct val="115789"/>
              </a:lnSpc>
              <a:spcBef>
                <a:spcPts val="600"/>
              </a:spcBef>
              <a:spcAft>
                <a:spcPts val="0"/>
              </a:spcAft>
              <a:buClr>
                <a:schemeClr val="dk1"/>
              </a:buClr>
              <a:buSzPts val="1900"/>
              <a:buChar char="-"/>
            </a:pPr>
            <a:r>
              <a:rPr lang="en-US" b="1" dirty="0"/>
              <a:t>Dispersions</a:t>
            </a:r>
            <a:r>
              <a:rPr lang="en-US" dirty="0"/>
              <a:t>: Variance, standard deviation, and interquartile range</a:t>
            </a:r>
            <a:endParaRPr dirty="0"/>
          </a:p>
          <a:p>
            <a:pPr marL="540000" lvl="1" indent="-251999" algn="l" rtl="0">
              <a:lnSpc>
                <a:spcPct val="115789"/>
              </a:lnSpc>
              <a:spcBef>
                <a:spcPts val="600"/>
              </a:spcBef>
              <a:spcAft>
                <a:spcPts val="0"/>
              </a:spcAft>
              <a:buClr>
                <a:schemeClr val="dk1"/>
              </a:buClr>
              <a:buSzPts val="1900"/>
              <a:buChar char="-"/>
            </a:pPr>
            <a:r>
              <a:rPr lang="en-US" b="1" dirty="0"/>
              <a:t>Skewness and Kurtosis</a:t>
            </a:r>
            <a:r>
              <a:rPr lang="en-US" dirty="0"/>
              <a:t>: asymmetry and </a:t>
            </a:r>
            <a:r>
              <a:rPr lang="en-US" dirty="0" err="1"/>
              <a:t>peakedness</a:t>
            </a:r>
            <a:r>
              <a:rPr lang="en-US" dirty="0"/>
              <a:t> of distribution</a:t>
            </a:r>
            <a:endParaRPr dirty="0"/>
          </a:p>
          <a:p>
            <a:pPr marL="252000" lvl="0" indent="-252000" algn="l" rtl="0">
              <a:lnSpc>
                <a:spcPct val="115789"/>
              </a:lnSpc>
              <a:spcBef>
                <a:spcPts val="600"/>
              </a:spcBef>
              <a:spcAft>
                <a:spcPts val="0"/>
              </a:spcAft>
              <a:buClr>
                <a:schemeClr val="dk1"/>
              </a:buClr>
              <a:buSzPts val="1900"/>
              <a:buChar char="•"/>
            </a:pPr>
            <a:r>
              <a:rPr lang="en-US" b="1" dirty="0"/>
              <a:t>25%, 50%, 75% histogram</a:t>
            </a:r>
            <a:r>
              <a:rPr lang="en-US" dirty="0"/>
              <a:t>, distribution graph based on the sliding window:</a:t>
            </a:r>
            <a:endParaRPr dirty="0"/>
          </a:p>
        </p:txBody>
      </p:sp>
      <p:pic>
        <p:nvPicPr>
          <p:cNvPr id="198" name="Google Shape;198;p14"/>
          <p:cNvPicPr preferRelativeResize="0"/>
          <p:nvPr/>
        </p:nvPicPr>
        <p:blipFill rotWithShape="1">
          <a:blip r:embed="rId3">
            <a:alphaModFix/>
          </a:blip>
          <a:srcRect/>
          <a:stretch/>
        </p:blipFill>
        <p:spPr>
          <a:xfrm>
            <a:off x="857" y="3012923"/>
            <a:ext cx="2764008" cy="2082192"/>
          </a:xfrm>
          <a:prstGeom prst="rect">
            <a:avLst/>
          </a:prstGeom>
          <a:noFill/>
          <a:ln>
            <a:noFill/>
          </a:ln>
        </p:spPr>
      </p:pic>
      <p:pic>
        <p:nvPicPr>
          <p:cNvPr id="199" name="Google Shape;199;p14"/>
          <p:cNvPicPr preferRelativeResize="0"/>
          <p:nvPr/>
        </p:nvPicPr>
        <p:blipFill rotWithShape="1">
          <a:blip r:embed="rId4">
            <a:alphaModFix/>
          </a:blip>
          <a:srcRect/>
          <a:stretch/>
        </p:blipFill>
        <p:spPr>
          <a:xfrm>
            <a:off x="2761349" y="3059811"/>
            <a:ext cx="2764009" cy="2052563"/>
          </a:xfrm>
          <a:prstGeom prst="rect">
            <a:avLst/>
          </a:prstGeom>
          <a:noFill/>
          <a:ln>
            <a:noFill/>
          </a:ln>
        </p:spPr>
      </p:pic>
      <p:pic>
        <p:nvPicPr>
          <p:cNvPr id="200" name="Google Shape;200;p14"/>
          <p:cNvPicPr preferRelativeResize="0"/>
          <p:nvPr/>
        </p:nvPicPr>
        <p:blipFill rotWithShape="1">
          <a:blip r:embed="rId5">
            <a:alphaModFix/>
          </a:blip>
          <a:srcRect/>
          <a:stretch/>
        </p:blipFill>
        <p:spPr>
          <a:xfrm>
            <a:off x="5525358" y="3059811"/>
            <a:ext cx="2732679" cy="205256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5"/>
          <p:cNvSpPr txBox="1">
            <a:spLocks noGrp="1"/>
          </p:cNvSpPr>
          <p:nvPr>
            <p:ph type="ctrTitle"/>
          </p:nvPr>
        </p:nvSpPr>
        <p:spPr>
          <a:xfrm>
            <a:off x="612331" y="994730"/>
            <a:ext cx="7344045" cy="39968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US"/>
              <a:t>Alert algorithms</a:t>
            </a:r>
            <a:endParaRPr/>
          </a:p>
        </p:txBody>
      </p:sp>
      <p:sp>
        <p:nvSpPr>
          <p:cNvPr id="206" name="Google Shape;206;p15"/>
          <p:cNvSpPr txBox="1">
            <a:spLocks noGrp="1"/>
          </p:cNvSpPr>
          <p:nvPr>
            <p:ph type="body" idx="1"/>
          </p:nvPr>
        </p:nvSpPr>
        <p:spPr>
          <a:xfrm>
            <a:off x="488203" y="1319821"/>
            <a:ext cx="7401885" cy="399689"/>
          </a:xfrm>
          <a:prstGeom prst="rect">
            <a:avLst/>
          </a:prstGeom>
          <a:noFill/>
          <a:ln>
            <a:noFill/>
          </a:ln>
        </p:spPr>
        <p:txBody>
          <a:bodyPr spcFirstLastPara="1" wrap="square" lIns="91425" tIns="45700" rIns="91425" bIns="45700" anchor="t" anchorCtr="0">
            <a:noAutofit/>
          </a:bodyPr>
          <a:lstStyle/>
          <a:p>
            <a:pPr marL="252000" lvl="0" indent="-252000" algn="l" rtl="0">
              <a:lnSpc>
                <a:spcPct val="115789"/>
              </a:lnSpc>
              <a:spcBef>
                <a:spcPts val="0"/>
              </a:spcBef>
              <a:spcAft>
                <a:spcPts val="0"/>
              </a:spcAft>
              <a:buClr>
                <a:schemeClr val="dk1"/>
              </a:buClr>
              <a:buSzPts val="1900"/>
              <a:buChar char="•"/>
            </a:pPr>
            <a:r>
              <a:rPr lang="en-US" dirty="0" err="1"/>
              <a:t>kurt</a:t>
            </a:r>
            <a:r>
              <a:rPr lang="en-US" dirty="0"/>
              <a:t>, max, mean Histogram</a:t>
            </a:r>
            <a:endParaRPr dirty="0"/>
          </a:p>
        </p:txBody>
      </p:sp>
      <p:pic>
        <p:nvPicPr>
          <p:cNvPr id="207" name="Google Shape;207;p15"/>
          <p:cNvPicPr preferRelativeResize="0"/>
          <p:nvPr/>
        </p:nvPicPr>
        <p:blipFill rotWithShape="1">
          <a:blip r:embed="rId3">
            <a:alphaModFix/>
          </a:blip>
          <a:srcRect/>
          <a:stretch/>
        </p:blipFill>
        <p:spPr>
          <a:xfrm>
            <a:off x="635820" y="1725628"/>
            <a:ext cx="2171181" cy="1511191"/>
          </a:xfrm>
          <a:prstGeom prst="rect">
            <a:avLst/>
          </a:prstGeom>
          <a:noFill/>
          <a:ln>
            <a:noFill/>
          </a:ln>
        </p:spPr>
      </p:pic>
      <p:pic>
        <p:nvPicPr>
          <p:cNvPr id="208" name="Google Shape;208;p15"/>
          <p:cNvPicPr preferRelativeResize="0"/>
          <p:nvPr/>
        </p:nvPicPr>
        <p:blipFill rotWithShape="1">
          <a:blip r:embed="rId4">
            <a:alphaModFix/>
          </a:blip>
          <a:srcRect/>
          <a:stretch/>
        </p:blipFill>
        <p:spPr>
          <a:xfrm>
            <a:off x="2927711" y="1704097"/>
            <a:ext cx="2110986" cy="1557741"/>
          </a:xfrm>
          <a:prstGeom prst="rect">
            <a:avLst/>
          </a:prstGeom>
          <a:noFill/>
          <a:ln>
            <a:noFill/>
          </a:ln>
        </p:spPr>
      </p:pic>
      <p:pic>
        <p:nvPicPr>
          <p:cNvPr id="209" name="Google Shape;209;p15"/>
          <p:cNvPicPr preferRelativeResize="0"/>
          <p:nvPr/>
        </p:nvPicPr>
        <p:blipFill rotWithShape="1">
          <a:blip r:embed="rId5">
            <a:alphaModFix/>
          </a:blip>
          <a:srcRect/>
          <a:stretch/>
        </p:blipFill>
        <p:spPr>
          <a:xfrm>
            <a:off x="5159407" y="1743188"/>
            <a:ext cx="2271291" cy="1562520"/>
          </a:xfrm>
          <a:prstGeom prst="rect">
            <a:avLst/>
          </a:prstGeom>
          <a:noFill/>
          <a:ln>
            <a:noFill/>
          </a:ln>
        </p:spPr>
      </p:pic>
      <p:pic>
        <p:nvPicPr>
          <p:cNvPr id="210" name="Google Shape;210;p15"/>
          <p:cNvPicPr preferRelativeResize="0"/>
          <p:nvPr/>
        </p:nvPicPr>
        <p:blipFill rotWithShape="1">
          <a:blip r:embed="rId6">
            <a:alphaModFix/>
          </a:blip>
          <a:srcRect/>
          <a:stretch/>
        </p:blipFill>
        <p:spPr>
          <a:xfrm>
            <a:off x="763159" y="3544735"/>
            <a:ext cx="2029053" cy="1511191"/>
          </a:xfrm>
          <a:prstGeom prst="rect">
            <a:avLst/>
          </a:prstGeom>
          <a:noFill/>
          <a:ln>
            <a:noFill/>
          </a:ln>
        </p:spPr>
      </p:pic>
      <p:pic>
        <p:nvPicPr>
          <p:cNvPr id="211" name="Google Shape;211;p15"/>
          <p:cNvPicPr preferRelativeResize="0"/>
          <p:nvPr/>
        </p:nvPicPr>
        <p:blipFill rotWithShape="1">
          <a:blip r:embed="rId7">
            <a:alphaModFix/>
          </a:blip>
          <a:srcRect/>
          <a:stretch/>
        </p:blipFill>
        <p:spPr>
          <a:xfrm>
            <a:off x="2897613" y="3571516"/>
            <a:ext cx="2171181" cy="1484410"/>
          </a:xfrm>
          <a:prstGeom prst="rect">
            <a:avLst/>
          </a:prstGeom>
          <a:noFill/>
          <a:ln>
            <a:noFill/>
          </a:ln>
        </p:spPr>
      </p:pic>
      <p:pic>
        <p:nvPicPr>
          <p:cNvPr id="212" name="Google Shape;212;p15"/>
          <p:cNvPicPr preferRelativeResize="0"/>
          <p:nvPr/>
        </p:nvPicPr>
        <p:blipFill rotWithShape="1">
          <a:blip r:embed="rId8">
            <a:alphaModFix/>
          </a:blip>
          <a:srcRect/>
          <a:stretch/>
        </p:blipFill>
        <p:spPr>
          <a:xfrm>
            <a:off x="5159407" y="3553168"/>
            <a:ext cx="2271291" cy="1568963"/>
          </a:xfrm>
          <a:prstGeom prst="rect">
            <a:avLst/>
          </a:prstGeom>
          <a:noFill/>
          <a:ln>
            <a:noFill/>
          </a:ln>
        </p:spPr>
      </p:pic>
      <p:sp>
        <p:nvSpPr>
          <p:cNvPr id="213" name="Google Shape;213;p15"/>
          <p:cNvSpPr txBox="1"/>
          <p:nvPr/>
        </p:nvSpPr>
        <p:spPr>
          <a:xfrm>
            <a:off x="488204" y="3209127"/>
            <a:ext cx="7401885" cy="399689"/>
          </a:xfrm>
          <a:prstGeom prst="rect">
            <a:avLst/>
          </a:prstGeom>
          <a:noFill/>
          <a:ln>
            <a:noFill/>
          </a:ln>
        </p:spPr>
        <p:txBody>
          <a:bodyPr spcFirstLastPara="1" wrap="square" lIns="91425" tIns="45700" rIns="91425" bIns="45700" anchor="t" anchorCtr="0">
            <a:noAutofit/>
          </a:bodyPr>
          <a:lstStyle/>
          <a:p>
            <a:pPr marL="252000" marR="0" lvl="0" indent="-252000" algn="l" rtl="0">
              <a:lnSpc>
                <a:spcPct val="115789"/>
              </a:lnSpc>
              <a:spcBef>
                <a:spcPts val="0"/>
              </a:spcBef>
              <a:spcAft>
                <a:spcPts val="0"/>
              </a:spcAft>
              <a:buClr>
                <a:schemeClr val="dk1"/>
              </a:buClr>
              <a:buSzPts val="1900"/>
              <a:buFont typeface="Arial"/>
              <a:buChar char="•"/>
            </a:pPr>
            <a:r>
              <a:rPr lang="en-US" sz="1900" dirty="0">
                <a:solidFill>
                  <a:schemeClr val="dk1"/>
                </a:solidFill>
                <a:latin typeface="Georgia"/>
                <a:ea typeface="Georgia"/>
                <a:cs typeface="Georgia"/>
                <a:sym typeface="Georgia"/>
              </a:rPr>
              <a:t>min, skew, std Histogram</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6"/>
          <p:cNvSpPr txBox="1">
            <a:spLocks noGrp="1"/>
          </p:cNvSpPr>
          <p:nvPr>
            <p:ph type="ctrTitle"/>
          </p:nvPr>
        </p:nvSpPr>
        <p:spPr>
          <a:xfrm>
            <a:off x="374352" y="1002558"/>
            <a:ext cx="7344045" cy="39968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US" dirty="0"/>
              <a:t>Modified</a:t>
            </a:r>
            <a:r>
              <a:rPr lang="zh-CN" altLang="en-US" dirty="0"/>
              <a:t> </a:t>
            </a:r>
            <a:r>
              <a:rPr lang="en-US" dirty="0" err="1"/>
              <a:t>Seff</a:t>
            </a:r>
            <a:r>
              <a:rPr lang="en-US" dirty="0"/>
              <a:t> command</a:t>
            </a:r>
            <a:endParaRPr dirty="0"/>
          </a:p>
        </p:txBody>
      </p:sp>
      <p:sp>
        <p:nvSpPr>
          <p:cNvPr id="220" name="Google Shape;220;p16"/>
          <p:cNvSpPr txBox="1">
            <a:spLocks noGrp="1"/>
          </p:cNvSpPr>
          <p:nvPr>
            <p:ph type="body" idx="1"/>
          </p:nvPr>
        </p:nvSpPr>
        <p:spPr>
          <a:xfrm>
            <a:off x="251520" y="1506672"/>
            <a:ext cx="4992891" cy="3505594"/>
          </a:xfrm>
          <a:prstGeom prst="rect">
            <a:avLst/>
          </a:prstGeom>
          <a:noFill/>
          <a:ln>
            <a:noFill/>
          </a:ln>
        </p:spPr>
        <p:txBody>
          <a:bodyPr spcFirstLastPara="1" wrap="square" lIns="91425" tIns="45700" rIns="91425" bIns="45700" anchor="t" anchorCtr="0">
            <a:noAutofit/>
          </a:bodyPr>
          <a:lstStyle/>
          <a:p>
            <a:pPr marL="252000" lvl="0" indent="-252000" algn="l" rtl="0">
              <a:lnSpc>
                <a:spcPct val="115789"/>
              </a:lnSpc>
              <a:spcBef>
                <a:spcPts val="0"/>
              </a:spcBef>
              <a:spcAft>
                <a:spcPts val="0"/>
              </a:spcAft>
              <a:buClr>
                <a:schemeClr val="dk1"/>
              </a:buClr>
              <a:buSzPts val="1900"/>
              <a:buChar char="•"/>
            </a:pPr>
            <a:r>
              <a:rPr lang="en-US" b="1" dirty="0"/>
              <a:t>Perl script </a:t>
            </a:r>
            <a:r>
              <a:rPr lang="en-US" dirty="0"/>
              <a:t>executed in the node to display job efficiency data in CLI</a:t>
            </a:r>
          </a:p>
          <a:p>
            <a:pPr marL="0" lvl="0" indent="0" algn="l" rtl="0">
              <a:lnSpc>
                <a:spcPct val="115789"/>
              </a:lnSpc>
              <a:spcBef>
                <a:spcPts val="0"/>
              </a:spcBef>
              <a:spcAft>
                <a:spcPts val="0"/>
              </a:spcAft>
              <a:buClr>
                <a:schemeClr val="dk1"/>
              </a:buClr>
              <a:buSzPts val="1900"/>
              <a:buNone/>
            </a:pPr>
            <a:endParaRPr dirty="0"/>
          </a:p>
          <a:p>
            <a:pPr marL="252000" lvl="0" indent="-252000" algn="l" rtl="0">
              <a:lnSpc>
                <a:spcPct val="115789"/>
              </a:lnSpc>
              <a:spcBef>
                <a:spcPts val="600"/>
              </a:spcBef>
              <a:spcAft>
                <a:spcPts val="0"/>
              </a:spcAft>
              <a:buClr>
                <a:schemeClr val="dk1"/>
              </a:buClr>
              <a:buSzPts val="1900"/>
              <a:buChar char="•"/>
            </a:pPr>
            <a:r>
              <a:rPr lang="en-US" dirty="0"/>
              <a:t>GPU job efficiency is displayed by URL calls to </a:t>
            </a:r>
            <a:r>
              <a:rPr lang="en-US" b="1" dirty="0"/>
              <a:t>Timescale Reader</a:t>
            </a:r>
          </a:p>
          <a:p>
            <a:pPr marL="0" lvl="0" indent="0" algn="l" rtl="0">
              <a:lnSpc>
                <a:spcPct val="115789"/>
              </a:lnSpc>
              <a:spcBef>
                <a:spcPts val="600"/>
              </a:spcBef>
              <a:spcAft>
                <a:spcPts val="0"/>
              </a:spcAft>
              <a:buClr>
                <a:schemeClr val="dk1"/>
              </a:buClr>
              <a:buSzPts val="1900"/>
              <a:buNone/>
            </a:pPr>
            <a:endParaRPr dirty="0"/>
          </a:p>
          <a:p>
            <a:pPr marL="252000" lvl="0" indent="-252000" algn="l" rtl="0">
              <a:lnSpc>
                <a:spcPct val="115789"/>
              </a:lnSpc>
              <a:spcBef>
                <a:spcPts val="600"/>
              </a:spcBef>
              <a:spcAft>
                <a:spcPts val="0"/>
              </a:spcAft>
              <a:buClr>
                <a:schemeClr val="dk1"/>
              </a:buClr>
              <a:buSzPts val="1900"/>
              <a:buChar char="•"/>
            </a:pPr>
            <a:r>
              <a:rPr lang="en-US" dirty="0"/>
              <a:t>GPU alert history is displayed by URL calls to </a:t>
            </a:r>
            <a:r>
              <a:rPr lang="en-US" b="1" dirty="0"/>
              <a:t>Timescale Alert</a:t>
            </a:r>
            <a:endParaRPr b="1" dirty="0"/>
          </a:p>
        </p:txBody>
      </p:sp>
      <p:pic>
        <p:nvPicPr>
          <p:cNvPr id="221" name="Google Shape;221;p16"/>
          <p:cNvPicPr preferRelativeResize="0"/>
          <p:nvPr/>
        </p:nvPicPr>
        <p:blipFill rotWithShape="1">
          <a:blip r:embed="rId3">
            <a:alphaModFix/>
          </a:blip>
          <a:srcRect/>
          <a:stretch/>
        </p:blipFill>
        <p:spPr>
          <a:xfrm>
            <a:off x="5232273" y="970271"/>
            <a:ext cx="2997887" cy="536401"/>
          </a:xfrm>
          <a:prstGeom prst="rect">
            <a:avLst/>
          </a:prstGeom>
          <a:noFill/>
          <a:ln>
            <a:noFill/>
          </a:ln>
        </p:spPr>
      </p:pic>
      <p:pic>
        <p:nvPicPr>
          <p:cNvPr id="222" name="Google Shape;222;p16"/>
          <p:cNvPicPr preferRelativeResize="0"/>
          <p:nvPr/>
        </p:nvPicPr>
        <p:blipFill rotWithShape="1">
          <a:blip r:embed="rId4">
            <a:alphaModFix/>
          </a:blip>
          <a:srcRect/>
          <a:stretch/>
        </p:blipFill>
        <p:spPr>
          <a:xfrm>
            <a:off x="5244411" y="1510160"/>
            <a:ext cx="2979629" cy="2529426"/>
          </a:xfrm>
          <a:prstGeom prst="rect">
            <a:avLst/>
          </a:prstGeom>
          <a:noFill/>
          <a:ln>
            <a:noFill/>
          </a:ln>
        </p:spPr>
      </p:pic>
      <p:pic>
        <p:nvPicPr>
          <p:cNvPr id="2" name="Picture 1">
            <a:extLst>
              <a:ext uri="{FF2B5EF4-FFF2-40B4-BE49-F238E27FC236}">
                <a16:creationId xmlns:a16="http://schemas.microsoft.com/office/drawing/2014/main" id="{2ED5D0F3-3662-ECCA-85C1-F4F2929D9FD3}"/>
              </a:ext>
            </a:extLst>
          </p:cNvPr>
          <p:cNvPicPr>
            <a:picLocks noChangeAspect="1"/>
          </p:cNvPicPr>
          <p:nvPr/>
        </p:nvPicPr>
        <p:blipFill rotWithShape="1">
          <a:blip r:embed="rId5"/>
          <a:srcRect t="10227"/>
          <a:stretch/>
        </p:blipFill>
        <p:spPr>
          <a:xfrm>
            <a:off x="5232273" y="4039587"/>
            <a:ext cx="2991767" cy="76652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7"/>
          <p:cNvSpPr txBox="1">
            <a:spLocks noGrp="1"/>
          </p:cNvSpPr>
          <p:nvPr>
            <p:ph type="ctrTitle"/>
          </p:nvPr>
        </p:nvSpPr>
        <p:spPr>
          <a:xfrm>
            <a:off x="612331" y="994730"/>
            <a:ext cx="7344045" cy="39968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US"/>
              <a:t>Job usage graph</a:t>
            </a:r>
            <a:endParaRPr/>
          </a:p>
        </p:txBody>
      </p:sp>
      <p:sp>
        <p:nvSpPr>
          <p:cNvPr id="231" name="Google Shape;231;p17"/>
          <p:cNvSpPr txBox="1">
            <a:spLocks noGrp="1"/>
          </p:cNvSpPr>
          <p:nvPr>
            <p:ph type="body" idx="1"/>
          </p:nvPr>
        </p:nvSpPr>
        <p:spPr>
          <a:xfrm>
            <a:off x="522628" y="1336791"/>
            <a:ext cx="3396193" cy="1000275"/>
          </a:xfrm>
          <a:prstGeom prst="rect">
            <a:avLst/>
          </a:prstGeom>
          <a:noFill/>
          <a:ln>
            <a:noFill/>
          </a:ln>
        </p:spPr>
        <p:txBody>
          <a:bodyPr spcFirstLastPara="1" wrap="square" lIns="91425" tIns="45700" rIns="91425" bIns="45700" anchor="t" anchorCtr="0">
            <a:noAutofit/>
          </a:bodyPr>
          <a:lstStyle/>
          <a:p>
            <a:pPr marL="252000" lvl="0" indent="-252000" algn="l" rtl="0">
              <a:lnSpc>
                <a:spcPct val="115789"/>
              </a:lnSpc>
              <a:spcBef>
                <a:spcPts val="0"/>
              </a:spcBef>
              <a:spcAft>
                <a:spcPts val="0"/>
              </a:spcAft>
              <a:buClr>
                <a:schemeClr val="dk1"/>
              </a:buClr>
              <a:buSzPts val="1900"/>
              <a:buChar char="•"/>
            </a:pPr>
            <a:r>
              <a:rPr lang="en-US" dirty="0"/>
              <a:t>Viewed from the Open OnDemand</a:t>
            </a:r>
            <a:endParaRPr dirty="0"/>
          </a:p>
          <a:p>
            <a:pPr marL="252000" lvl="0" indent="-252000" algn="l" rtl="0">
              <a:lnSpc>
                <a:spcPct val="115789"/>
              </a:lnSpc>
              <a:spcBef>
                <a:spcPts val="600"/>
              </a:spcBef>
              <a:spcAft>
                <a:spcPts val="0"/>
              </a:spcAft>
              <a:buClr>
                <a:schemeClr val="dk1"/>
              </a:buClr>
              <a:buSzPts val="1900"/>
              <a:buChar char="•"/>
            </a:pPr>
            <a:r>
              <a:rPr lang="en-US" dirty="0"/>
              <a:t>Accessibility support</a:t>
            </a:r>
            <a:endParaRPr dirty="0"/>
          </a:p>
        </p:txBody>
      </p:sp>
      <p:pic>
        <p:nvPicPr>
          <p:cNvPr id="232" name="Google Shape;232;p17"/>
          <p:cNvPicPr preferRelativeResize="0"/>
          <p:nvPr/>
        </p:nvPicPr>
        <p:blipFill rotWithShape="1">
          <a:blip r:embed="rId3">
            <a:alphaModFix/>
          </a:blip>
          <a:srcRect/>
          <a:stretch/>
        </p:blipFill>
        <p:spPr>
          <a:xfrm>
            <a:off x="4042790" y="735672"/>
            <a:ext cx="4123510" cy="2229811"/>
          </a:xfrm>
          <a:prstGeom prst="rect">
            <a:avLst/>
          </a:prstGeom>
          <a:noFill/>
          <a:ln>
            <a:noFill/>
          </a:ln>
        </p:spPr>
      </p:pic>
      <p:pic>
        <p:nvPicPr>
          <p:cNvPr id="233" name="Google Shape;233;p17"/>
          <p:cNvPicPr preferRelativeResize="0"/>
          <p:nvPr/>
        </p:nvPicPr>
        <p:blipFill rotWithShape="1">
          <a:blip r:embed="rId4">
            <a:alphaModFix/>
          </a:blip>
          <a:srcRect/>
          <a:stretch/>
        </p:blipFill>
        <p:spPr>
          <a:xfrm>
            <a:off x="4057334" y="2949549"/>
            <a:ext cx="4108966" cy="2169076"/>
          </a:xfrm>
          <a:prstGeom prst="rect">
            <a:avLst/>
          </a:prstGeom>
          <a:noFill/>
          <a:ln>
            <a:noFill/>
          </a:ln>
        </p:spPr>
      </p:pic>
      <p:pic>
        <p:nvPicPr>
          <p:cNvPr id="234" name="Google Shape;234;p17"/>
          <p:cNvPicPr preferRelativeResize="0"/>
          <p:nvPr/>
        </p:nvPicPr>
        <p:blipFill rotWithShape="1">
          <a:blip r:embed="rId5">
            <a:alphaModFix/>
          </a:blip>
          <a:srcRect/>
          <a:stretch/>
        </p:blipFill>
        <p:spPr>
          <a:xfrm>
            <a:off x="251520" y="2509464"/>
            <a:ext cx="3667301" cy="259767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8"/>
          <p:cNvSpPr txBox="1">
            <a:spLocks noGrp="1"/>
          </p:cNvSpPr>
          <p:nvPr>
            <p:ph type="ctrTitle"/>
          </p:nvPr>
        </p:nvSpPr>
        <p:spPr>
          <a:xfrm>
            <a:off x="612331" y="994730"/>
            <a:ext cx="7344045" cy="39968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US" dirty="0"/>
              <a:t>Alert dashboard</a:t>
            </a:r>
            <a:endParaRPr dirty="0"/>
          </a:p>
        </p:txBody>
      </p:sp>
      <p:sp>
        <p:nvSpPr>
          <p:cNvPr id="241" name="Google Shape;241;p18"/>
          <p:cNvSpPr txBox="1">
            <a:spLocks noGrp="1"/>
          </p:cNvSpPr>
          <p:nvPr>
            <p:ph type="body" idx="1"/>
          </p:nvPr>
        </p:nvSpPr>
        <p:spPr>
          <a:xfrm>
            <a:off x="251520" y="1635646"/>
            <a:ext cx="3717647" cy="3096344"/>
          </a:xfrm>
          <a:prstGeom prst="rect">
            <a:avLst/>
          </a:prstGeom>
          <a:noFill/>
          <a:ln>
            <a:noFill/>
          </a:ln>
        </p:spPr>
        <p:txBody>
          <a:bodyPr spcFirstLastPara="1" wrap="square" lIns="91425" tIns="45700" rIns="91425" bIns="45700" anchor="t" anchorCtr="0">
            <a:noAutofit/>
          </a:bodyPr>
          <a:lstStyle/>
          <a:p>
            <a:pPr marL="252000" lvl="0" indent="-252000" algn="l" rtl="0">
              <a:lnSpc>
                <a:spcPct val="115789"/>
              </a:lnSpc>
              <a:spcBef>
                <a:spcPts val="0"/>
              </a:spcBef>
              <a:spcAft>
                <a:spcPts val="0"/>
              </a:spcAft>
              <a:buClr>
                <a:schemeClr val="dk1"/>
              </a:buClr>
              <a:buSzPts val="1900"/>
              <a:buChar char="•"/>
            </a:pPr>
            <a:r>
              <a:rPr lang="en-US" dirty="0"/>
              <a:t>Display alert of GPU metrics for the job in a </a:t>
            </a:r>
            <a:r>
              <a:rPr lang="en-US" b="1" dirty="0"/>
              <a:t>straightforward</a:t>
            </a:r>
            <a:r>
              <a:rPr lang="en-US" dirty="0"/>
              <a:t> manner</a:t>
            </a:r>
            <a:endParaRPr dirty="0"/>
          </a:p>
          <a:p>
            <a:pPr marL="252000" lvl="0" indent="-252000" algn="l" rtl="0">
              <a:lnSpc>
                <a:spcPct val="115789"/>
              </a:lnSpc>
              <a:spcBef>
                <a:spcPts val="600"/>
              </a:spcBef>
              <a:spcAft>
                <a:spcPts val="0"/>
              </a:spcAft>
              <a:buClr>
                <a:schemeClr val="dk1"/>
              </a:buClr>
              <a:buSzPts val="1900"/>
              <a:buChar char="•"/>
            </a:pPr>
            <a:r>
              <a:rPr lang="en-US" dirty="0"/>
              <a:t>Fetch data via </a:t>
            </a:r>
            <a:r>
              <a:rPr lang="en-US" b="1" dirty="0"/>
              <a:t>RESTful API </a:t>
            </a:r>
            <a:r>
              <a:rPr lang="en-US" dirty="0"/>
              <a:t>from Timescale Alert</a:t>
            </a:r>
            <a:endParaRPr dirty="0"/>
          </a:p>
          <a:p>
            <a:pPr marL="252000" lvl="0" indent="-252000" algn="l" rtl="0">
              <a:lnSpc>
                <a:spcPct val="115789"/>
              </a:lnSpc>
              <a:spcBef>
                <a:spcPts val="600"/>
              </a:spcBef>
              <a:spcAft>
                <a:spcPts val="0"/>
              </a:spcAft>
              <a:buClr>
                <a:schemeClr val="dk1"/>
              </a:buClr>
              <a:buSzPts val="1900"/>
              <a:buChar char="•"/>
            </a:pPr>
            <a:r>
              <a:rPr lang="en-US" dirty="0"/>
              <a:t>Able to </a:t>
            </a:r>
            <a:endParaRPr dirty="0"/>
          </a:p>
          <a:p>
            <a:pPr marL="540000" lvl="1" indent="-251999" algn="l" rtl="0">
              <a:lnSpc>
                <a:spcPct val="115789"/>
              </a:lnSpc>
              <a:spcBef>
                <a:spcPts val="600"/>
              </a:spcBef>
              <a:spcAft>
                <a:spcPts val="0"/>
              </a:spcAft>
              <a:buClr>
                <a:schemeClr val="dk1"/>
              </a:buClr>
              <a:buSzPts val="1900"/>
              <a:buChar char="-"/>
            </a:pPr>
            <a:r>
              <a:rPr lang="en-US" i="1" dirty="0"/>
              <a:t>Sort</a:t>
            </a:r>
            <a:r>
              <a:rPr lang="en-US" dirty="0"/>
              <a:t> via values</a:t>
            </a:r>
            <a:endParaRPr dirty="0"/>
          </a:p>
          <a:p>
            <a:pPr marL="540000" lvl="1" indent="-251999" algn="l" rtl="0">
              <a:lnSpc>
                <a:spcPct val="115789"/>
              </a:lnSpc>
              <a:spcBef>
                <a:spcPts val="600"/>
              </a:spcBef>
              <a:spcAft>
                <a:spcPts val="0"/>
              </a:spcAft>
              <a:buClr>
                <a:schemeClr val="dk1"/>
              </a:buClr>
              <a:buSzPts val="1900"/>
              <a:buChar char="-"/>
            </a:pPr>
            <a:r>
              <a:rPr lang="en-US" i="1" dirty="0"/>
              <a:t>Disable</a:t>
            </a:r>
            <a:r>
              <a:rPr lang="en-US" dirty="0"/>
              <a:t> alert</a:t>
            </a:r>
            <a:endParaRPr dirty="0"/>
          </a:p>
          <a:p>
            <a:pPr marL="540000" lvl="1" indent="-251999" algn="l" rtl="0">
              <a:lnSpc>
                <a:spcPct val="115789"/>
              </a:lnSpc>
              <a:spcBef>
                <a:spcPts val="600"/>
              </a:spcBef>
              <a:spcAft>
                <a:spcPts val="0"/>
              </a:spcAft>
              <a:buClr>
                <a:schemeClr val="dk1"/>
              </a:buClr>
              <a:buSzPts val="1900"/>
              <a:buChar char="-"/>
            </a:pPr>
            <a:r>
              <a:rPr lang="en-US" i="1" dirty="0"/>
              <a:t>Filter</a:t>
            </a:r>
            <a:endParaRPr dirty="0"/>
          </a:p>
        </p:txBody>
      </p:sp>
      <p:pic>
        <p:nvPicPr>
          <p:cNvPr id="5" name="Picture 4">
            <a:extLst>
              <a:ext uri="{FF2B5EF4-FFF2-40B4-BE49-F238E27FC236}">
                <a16:creationId xmlns:a16="http://schemas.microsoft.com/office/drawing/2014/main" id="{E0005178-7038-D05F-8221-DB08CDDA1EC4}"/>
              </a:ext>
            </a:extLst>
          </p:cNvPr>
          <p:cNvPicPr>
            <a:picLocks noChangeAspect="1"/>
          </p:cNvPicPr>
          <p:nvPr/>
        </p:nvPicPr>
        <p:blipFill>
          <a:blip r:embed="rId3"/>
          <a:stretch>
            <a:fillRect/>
          </a:stretch>
        </p:blipFill>
        <p:spPr>
          <a:xfrm>
            <a:off x="3969167" y="2780459"/>
            <a:ext cx="4253609" cy="2210249"/>
          </a:xfrm>
          <a:prstGeom prst="rect">
            <a:avLst/>
          </a:prstGeom>
        </p:spPr>
      </p:pic>
      <p:pic>
        <p:nvPicPr>
          <p:cNvPr id="7" name="Picture 6">
            <a:extLst>
              <a:ext uri="{FF2B5EF4-FFF2-40B4-BE49-F238E27FC236}">
                <a16:creationId xmlns:a16="http://schemas.microsoft.com/office/drawing/2014/main" id="{CE8B2C29-C15E-BBE6-8F79-C953BF997105}"/>
              </a:ext>
            </a:extLst>
          </p:cNvPr>
          <p:cNvPicPr>
            <a:picLocks noChangeAspect="1"/>
          </p:cNvPicPr>
          <p:nvPr/>
        </p:nvPicPr>
        <p:blipFill>
          <a:blip r:embed="rId4"/>
          <a:stretch>
            <a:fillRect/>
          </a:stretch>
        </p:blipFill>
        <p:spPr>
          <a:xfrm>
            <a:off x="3969167" y="885548"/>
            <a:ext cx="4253609" cy="17857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5A73-F275-99FE-DFE6-D8E6321AF599}"/>
              </a:ext>
            </a:extLst>
          </p:cNvPr>
          <p:cNvSpPr>
            <a:spLocks noGrp="1"/>
          </p:cNvSpPr>
          <p:nvPr>
            <p:ph type="ctrTitle"/>
          </p:nvPr>
        </p:nvSpPr>
        <p:spPr/>
        <p:txBody>
          <a:bodyPr/>
          <a:lstStyle/>
          <a:p>
            <a:r>
              <a:rPr lang="en-US" dirty="0"/>
              <a:t>Alert dashboard</a:t>
            </a:r>
          </a:p>
        </p:txBody>
      </p:sp>
      <p:sp>
        <p:nvSpPr>
          <p:cNvPr id="3" name="Text Placeholder 2">
            <a:extLst>
              <a:ext uri="{FF2B5EF4-FFF2-40B4-BE49-F238E27FC236}">
                <a16:creationId xmlns:a16="http://schemas.microsoft.com/office/drawing/2014/main" id="{8B891B57-2AD5-4A59-1480-2C05F9D9EC5E}"/>
              </a:ext>
            </a:extLst>
          </p:cNvPr>
          <p:cNvSpPr>
            <a:spLocks noGrp="1"/>
          </p:cNvSpPr>
          <p:nvPr>
            <p:ph type="body" idx="1"/>
          </p:nvPr>
        </p:nvSpPr>
        <p:spPr>
          <a:xfrm>
            <a:off x="149485" y="1635646"/>
            <a:ext cx="4134867" cy="3168352"/>
          </a:xfrm>
        </p:spPr>
        <p:txBody>
          <a:bodyPr/>
          <a:lstStyle/>
          <a:p>
            <a:r>
              <a:rPr lang="en-US" dirty="0"/>
              <a:t>Generate the email </a:t>
            </a:r>
            <a:r>
              <a:rPr lang="en-US" i="1" dirty="0"/>
              <a:t>automatically</a:t>
            </a:r>
            <a:r>
              <a:rPr lang="en-US" dirty="0"/>
              <a:t> with a </a:t>
            </a:r>
            <a:r>
              <a:rPr lang="en-US" i="1" dirty="0"/>
              <a:t>prefilled</a:t>
            </a:r>
            <a:r>
              <a:rPr lang="en-US" dirty="0"/>
              <a:t> template</a:t>
            </a:r>
          </a:p>
          <a:p>
            <a:pPr marL="107950" indent="0">
              <a:buNone/>
            </a:pPr>
            <a:endParaRPr lang="en-US" dirty="0"/>
          </a:p>
          <a:p>
            <a:r>
              <a:rPr lang="en-US" b="1" dirty="0"/>
              <a:t>Send Email </a:t>
            </a:r>
            <a:r>
              <a:rPr lang="en-US" dirty="0"/>
              <a:t>button when filtering by job ID or user name</a:t>
            </a:r>
          </a:p>
        </p:txBody>
      </p:sp>
      <p:pic>
        <p:nvPicPr>
          <p:cNvPr id="4" name="Picture 3">
            <a:extLst>
              <a:ext uri="{FF2B5EF4-FFF2-40B4-BE49-F238E27FC236}">
                <a16:creationId xmlns:a16="http://schemas.microsoft.com/office/drawing/2014/main" id="{E904CBFA-5C32-2BA5-6E4B-F13C21A1B9D7}"/>
              </a:ext>
            </a:extLst>
          </p:cNvPr>
          <p:cNvPicPr>
            <a:picLocks noChangeAspect="1"/>
          </p:cNvPicPr>
          <p:nvPr/>
        </p:nvPicPr>
        <p:blipFill>
          <a:blip r:embed="rId3"/>
          <a:stretch>
            <a:fillRect/>
          </a:stretch>
        </p:blipFill>
        <p:spPr>
          <a:xfrm>
            <a:off x="4284352" y="775857"/>
            <a:ext cx="3832103" cy="4312227"/>
          </a:xfrm>
          <a:prstGeom prst="rect">
            <a:avLst/>
          </a:prstGeom>
        </p:spPr>
      </p:pic>
    </p:spTree>
    <p:extLst>
      <p:ext uri="{BB962C8B-B14F-4D97-AF65-F5344CB8AC3E}">
        <p14:creationId xmlns:p14="http://schemas.microsoft.com/office/powerpoint/2010/main" val="1169641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a:spLocks noGrp="1"/>
          </p:cNvSpPr>
          <p:nvPr>
            <p:ph type="ctrTitle"/>
          </p:nvPr>
        </p:nvSpPr>
        <p:spPr>
          <a:xfrm>
            <a:off x="683566" y="1059582"/>
            <a:ext cx="7488833" cy="115570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3600"/>
              <a:t>Real-Time GPU Usage Alert Service on Pre-Exascale HPC Clusters</a:t>
            </a:r>
            <a:endParaRPr sz="3600"/>
          </a:p>
        </p:txBody>
      </p:sp>
      <p:sp>
        <p:nvSpPr>
          <p:cNvPr id="56" name="Google Shape;56;p2"/>
          <p:cNvSpPr txBox="1"/>
          <p:nvPr/>
        </p:nvSpPr>
        <p:spPr>
          <a:xfrm>
            <a:off x="318452" y="3716722"/>
            <a:ext cx="8003034" cy="1155706"/>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A master’s thesis in collaboration with </a:t>
            </a:r>
            <a:r>
              <a:rPr lang="en-US" sz="1800" b="0" i="1" u="none" strike="noStrike" cap="none" dirty="0">
                <a:solidFill>
                  <a:schemeClr val="dk1"/>
                </a:solidFill>
                <a:latin typeface="Arial"/>
                <a:ea typeface="Arial"/>
                <a:cs typeface="Arial"/>
                <a:sym typeface="Arial"/>
              </a:rPr>
              <a:t>CSC - IT Center for Science</a:t>
            </a:r>
            <a:endParaRPr dirty="0"/>
          </a:p>
          <a:p>
            <a:pPr marL="342900" marR="0" lvl="0" indent="-342900" algn="l" rtl="0">
              <a:spcBef>
                <a:spcPts val="36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Co-supervised by Prof. Bo Zhao (</a:t>
            </a:r>
            <a:r>
              <a:rPr lang="en-US" sz="1800" b="0" i="1" u="none" strike="noStrike" cap="none" dirty="0">
                <a:solidFill>
                  <a:schemeClr val="dk1"/>
                </a:solidFill>
                <a:latin typeface="Arial"/>
                <a:ea typeface="Arial"/>
                <a:cs typeface="Arial"/>
                <a:sym typeface="Arial"/>
              </a:rPr>
              <a:t>Aalto</a:t>
            </a:r>
            <a:r>
              <a:rPr lang="en-US" sz="1800" b="0" i="0" u="none" strike="noStrike" cap="none" dirty="0">
                <a:solidFill>
                  <a:schemeClr val="dk1"/>
                </a:solidFill>
                <a:latin typeface="Arial"/>
                <a:ea typeface="Arial"/>
                <a:cs typeface="Arial"/>
                <a:sym typeface="Arial"/>
              </a:rPr>
              <a:t>), Prof. Bernd </a:t>
            </a:r>
            <a:r>
              <a:rPr lang="en-US" sz="1800" b="0" i="0" u="none" strike="noStrike" cap="none" dirty="0" err="1">
                <a:solidFill>
                  <a:schemeClr val="dk1"/>
                </a:solidFill>
                <a:latin typeface="Arial"/>
                <a:ea typeface="Arial"/>
                <a:cs typeface="Arial"/>
                <a:sym typeface="Arial"/>
              </a:rPr>
              <a:t>Dammann</a:t>
            </a:r>
            <a:r>
              <a:rPr lang="en-US" sz="1800" b="0" i="0" u="none" strike="noStrike" cap="none" dirty="0">
                <a:solidFill>
                  <a:schemeClr val="dk1"/>
                </a:solidFill>
                <a:latin typeface="Arial"/>
                <a:ea typeface="Arial"/>
                <a:cs typeface="Arial"/>
                <a:sym typeface="Arial"/>
              </a:rPr>
              <a:t> (</a:t>
            </a:r>
            <a:r>
              <a:rPr lang="en-US" sz="1800" b="0" i="1" u="none" strike="noStrike" cap="none" dirty="0">
                <a:solidFill>
                  <a:schemeClr val="dk1"/>
                </a:solidFill>
                <a:latin typeface="Arial"/>
                <a:ea typeface="Arial"/>
                <a:cs typeface="Arial"/>
                <a:sym typeface="Arial"/>
              </a:rPr>
              <a:t>DTU</a:t>
            </a:r>
            <a:r>
              <a:rPr lang="en-US" sz="1800" b="0" i="0" u="none" strike="noStrike" cap="none" dirty="0">
                <a:solidFill>
                  <a:schemeClr val="dk1"/>
                </a:solidFill>
                <a:latin typeface="Arial"/>
                <a:ea typeface="Arial"/>
                <a:cs typeface="Arial"/>
                <a:sym typeface="Arial"/>
              </a:rPr>
              <a:t>),</a:t>
            </a:r>
            <a:endParaRPr dirty="0"/>
          </a:p>
          <a:p>
            <a:pPr marL="0" marR="0" lvl="0" indent="0" algn="l" rtl="0">
              <a:spcBef>
                <a:spcPts val="36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     Dr. Sebastian von </a:t>
            </a:r>
            <a:r>
              <a:rPr lang="en-US" sz="1800" b="0" i="0" u="none" strike="noStrike" cap="none" dirty="0" err="1">
                <a:solidFill>
                  <a:schemeClr val="dk1"/>
                </a:solidFill>
                <a:latin typeface="Arial"/>
                <a:ea typeface="Arial"/>
                <a:cs typeface="Arial"/>
                <a:sym typeface="Arial"/>
              </a:rPr>
              <a:t>Alfthan</a:t>
            </a:r>
            <a:r>
              <a:rPr lang="en-US" sz="1800" b="0" i="0" u="none" strike="noStrike" cap="none" dirty="0">
                <a:solidFill>
                  <a:schemeClr val="dk1"/>
                </a:solidFill>
                <a:latin typeface="Arial"/>
                <a:ea typeface="Arial"/>
                <a:cs typeface="Arial"/>
                <a:sym typeface="Arial"/>
              </a:rPr>
              <a:t> (</a:t>
            </a:r>
            <a:r>
              <a:rPr lang="en-US" sz="1800" b="0" i="1" u="none" strike="noStrike" cap="none" dirty="0">
                <a:solidFill>
                  <a:schemeClr val="dk1"/>
                </a:solidFill>
                <a:latin typeface="Arial"/>
                <a:ea typeface="Arial"/>
                <a:cs typeface="Arial"/>
                <a:sym typeface="Arial"/>
              </a:rPr>
              <a:t>CSC</a:t>
            </a:r>
            <a:r>
              <a:rPr lang="en-US" sz="1800" b="0" i="0" u="none" strike="noStrike" cap="none" dirty="0">
                <a:solidFill>
                  <a:schemeClr val="dk1"/>
                </a:solidFill>
                <a:latin typeface="Arial"/>
                <a:ea typeface="Arial"/>
                <a:cs typeface="Arial"/>
                <a:sym typeface="Arial"/>
              </a:rPr>
              <a:t>), and Dr. Sami </a:t>
            </a:r>
            <a:r>
              <a:rPr lang="en-US" sz="1800" b="0" i="0" u="none" strike="noStrike" cap="none" dirty="0" err="1">
                <a:solidFill>
                  <a:schemeClr val="dk1"/>
                </a:solidFill>
                <a:latin typeface="Arial"/>
                <a:ea typeface="Arial"/>
                <a:cs typeface="Arial"/>
                <a:sym typeface="Arial"/>
              </a:rPr>
              <a:t>Ilvonen</a:t>
            </a:r>
            <a:r>
              <a:rPr lang="en-US" sz="1800" b="0" i="0" u="none" strike="noStrike" cap="none" dirty="0">
                <a:solidFill>
                  <a:schemeClr val="dk1"/>
                </a:solidFill>
                <a:latin typeface="Arial"/>
                <a:ea typeface="Arial"/>
                <a:cs typeface="Arial"/>
                <a:sym typeface="Arial"/>
              </a:rPr>
              <a:t> (</a:t>
            </a:r>
            <a:r>
              <a:rPr lang="en-US" sz="1800" b="0" i="1" u="none" strike="noStrike" cap="none" dirty="0">
                <a:solidFill>
                  <a:schemeClr val="dk1"/>
                </a:solidFill>
                <a:latin typeface="Arial"/>
                <a:ea typeface="Arial"/>
                <a:cs typeface="Arial"/>
                <a:sym typeface="Arial"/>
              </a:rPr>
              <a:t>CSC</a:t>
            </a:r>
            <a:r>
              <a:rPr lang="en-US" sz="1800" b="0" i="0" u="none" strike="noStrike" cap="none" dirty="0">
                <a:solidFill>
                  <a:schemeClr val="dk1"/>
                </a:solidFill>
                <a:latin typeface="Arial"/>
                <a:ea typeface="Arial"/>
                <a:cs typeface="Arial"/>
                <a:sym typeface="Arial"/>
              </a:rPr>
              <a:t>)</a:t>
            </a:r>
            <a:endParaRPr dirty="0"/>
          </a:p>
        </p:txBody>
      </p:sp>
      <p:sp>
        <p:nvSpPr>
          <p:cNvPr id="57" name="Google Shape;57;p2"/>
          <p:cNvSpPr txBox="1"/>
          <p:nvPr/>
        </p:nvSpPr>
        <p:spPr>
          <a:xfrm>
            <a:off x="3276047" y="2211710"/>
            <a:ext cx="2087847" cy="4320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Songlin Jiang</a:t>
            </a:r>
            <a:endParaRPr/>
          </a:p>
        </p:txBody>
      </p:sp>
      <p:pic>
        <p:nvPicPr>
          <p:cNvPr id="58" name="Google Shape;58;p2"/>
          <p:cNvPicPr preferRelativeResize="0"/>
          <p:nvPr/>
        </p:nvPicPr>
        <p:blipFill rotWithShape="1">
          <a:blip r:embed="rId3">
            <a:alphaModFix/>
          </a:blip>
          <a:srcRect/>
          <a:stretch/>
        </p:blipFill>
        <p:spPr>
          <a:xfrm>
            <a:off x="2905225" y="2857993"/>
            <a:ext cx="2829487" cy="64449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9"/>
          <p:cNvSpPr txBox="1">
            <a:spLocks noGrp="1"/>
          </p:cNvSpPr>
          <p:nvPr>
            <p:ph type="ctrTitle"/>
          </p:nvPr>
        </p:nvSpPr>
        <p:spPr>
          <a:xfrm>
            <a:off x="612331" y="994730"/>
            <a:ext cx="7344045" cy="39968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US" dirty="0"/>
              <a:t>Case studies</a:t>
            </a:r>
            <a:endParaRPr dirty="0"/>
          </a:p>
        </p:txBody>
      </p:sp>
      <p:sp>
        <p:nvSpPr>
          <p:cNvPr id="250" name="Google Shape;250;p19"/>
          <p:cNvSpPr txBox="1">
            <a:spLocks noGrp="1"/>
          </p:cNvSpPr>
          <p:nvPr>
            <p:ph type="body" idx="1"/>
          </p:nvPr>
        </p:nvSpPr>
        <p:spPr>
          <a:xfrm>
            <a:off x="150125" y="1635646"/>
            <a:ext cx="5520164" cy="3351990"/>
          </a:xfrm>
          <a:prstGeom prst="rect">
            <a:avLst/>
          </a:prstGeom>
          <a:noFill/>
          <a:ln>
            <a:noFill/>
          </a:ln>
        </p:spPr>
        <p:txBody>
          <a:bodyPr spcFirstLastPara="1" wrap="square" lIns="91425" tIns="45700" rIns="91425" bIns="45700" anchor="t" anchorCtr="0">
            <a:noAutofit/>
          </a:bodyPr>
          <a:lstStyle/>
          <a:p>
            <a:pPr marL="252000" lvl="0" indent="-252000" algn="l" rtl="0">
              <a:lnSpc>
                <a:spcPct val="115789"/>
              </a:lnSpc>
              <a:spcBef>
                <a:spcPts val="0"/>
              </a:spcBef>
              <a:spcAft>
                <a:spcPts val="0"/>
              </a:spcAft>
              <a:buClr>
                <a:schemeClr val="dk1"/>
              </a:buClr>
              <a:buSzPts val="1900"/>
              <a:buChar char="•"/>
            </a:pPr>
            <a:r>
              <a:rPr lang="en-US" dirty="0"/>
              <a:t>High usage </a:t>
            </a:r>
            <a:r>
              <a:rPr lang="en-US" i="1" dirty="0"/>
              <a:t>only on some </a:t>
            </a:r>
            <a:r>
              <a:rPr lang="en-US" dirty="0"/>
              <a:t>GPUs:</a:t>
            </a:r>
            <a:endParaRPr dirty="0"/>
          </a:p>
          <a:p>
            <a:pPr marL="540000" lvl="1" indent="-251999" algn="l" rtl="0">
              <a:lnSpc>
                <a:spcPct val="115789"/>
              </a:lnSpc>
              <a:spcBef>
                <a:spcPts val="600"/>
              </a:spcBef>
              <a:spcAft>
                <a:spcPts val="0"/>
              </a:spcAft>
              <a:buClr>
                <a:schemeClr val="dk1"/>
              </a:buClr>
              <a:buSzPts val="1900"/>
              <a:buChar char="-"/>
            </a:pPr>
            <a:r>
              <a:rPr lang="en-US" b="1" dirty="0"/>
              <a:t>Configuration Error</a:t>
            </a:r>
            <a:endParaRPr b="1" dirty="0"/>
          </a:p>
          <a:p>
            <a:pPr marL="540000" lvl="1" indent="-251999" algn="l" rtl="0">
              <a:lnSpc>
                <a:spcPct val="115789"/>
              </a:lnSpc>
              <a:spcBef>
                <a:spcPts val="600"/>
              </a:spcBef>
              <a:spcAft>
                <a:spcPts val="0"/>
              </a:spcAft>
              <a:buClr>
                <a:schemeClr val="dk1"/>
              </a:buClr>
              <a:buSzPts val="1900"/>
              <a:buChar char="-"/>
            </a:pPr>
            <a:r>
              <a:rPr lang="en-US" dirty="0"/>
              <a:t>Code</a:t>
            </a:r>
            <a:r>
              <a:rPr lang="en-US" b="1" dirty="0"/>
              <a:t> Bugs</a:t>
            </a:r>
            <a:endParaRPr b="1" dirty="0"/>
          </a:p>
          <a:p>
            <a:pPr marL="252000" lvl="0" indent="-252000" algn="l" rtl="0">
              <a:lnSpc>
                <a:spcPct val="115789"/>
              </a:lnSpc>
              <a:spcBef>
                <a:spcPts val="600"/>
              </a:spcBef>
              <a:spcAft>
                <a:spcPts val="0"/>
              </a:spcAft>
              <a:buClr>
                <a:schemeClr val="dk1"/>
              </a:buClr>
              <a:buSzPts val="1900"/>
              <a:buChar char="•"/>
            </a:pPr>
            <a:r>
              <a:rPr lang="en-US" i="1" dirty="0"/>
              <a:t>Low</a:t>
            </a:r>
            <a:r>
              <a:rPr lang="en-US" dirty="0"/>
              <a:t> usage on all GPUs</a:t>
            </a:r>
            <a:endParaRPr dirty="0"/>
          </a:p>
          <a:p>
            <a:pPr marL="540000" lvl="1" indent="-251999" algn="l" rtl="0">
              <a:lnSpc>
                <a:spcPct val="115789"/>
              </a:lnSpc>
              <a:spcBef>
                <a:spcPts val="600"/>
              </a:spcBef>
              <a:spcAft>
                <a:spcPts val="0"/>
              </a:spcAft>
              <a:buClr>
                <a:schemeClr val="dk1"/>
              </a:buClr>
              <a:buSzPts val="1900"/>
              <a:buChar char="-"/>
            </a:pPr>
            <a:r>
              <a:rPr lang="en-US" dirty="0"/>
              <a:t>GPU</a:t>
            </a:r>
            <a:r>
              <a:rPr lang="en-US" b="1" dirty="0"/>
              <a:t> Over-Provisioning</a:t>
            </a:r>
          </a:p>
          <a:p>
            <a:pPr marL="540000" lvl="1" indent="-251999" algn="l" rtl="0">
              <a:lnSpc>
                <a:spcPct val="115789"/>
              </a:lnSpc>
              <a:spcBef>
                <a:spcPts val="600"/>
              </a:spcBef>
              <a:spcAft>
                <a:spcPts val="0"/>
              </a:spcAft>
              <a:buClr>
                <a:schemeClr val="dk1"/>
              </a:buClr>
              <a:buSzPts val="1900"/>
              <a:buChar char="-"/>
            </a:pPr>
            <a:r>
              <a:rPr lang="en-US" b="1" dirty="0"/>
              <a:t>Interactive use </a:t>
            </a:r>
            <a:r>
              <a:rPr lang="en-US" dirty="0"/>
              <a:t>on GPU compute mode</a:t>
            </a:r>
          </a:p>
          <a:p>
            <a:pPr marL="252000" lvl="0" indent="-252000" algn="l" rtl="0">
              <a:lnSpc>
                <a:spcPct val="115789"/>
              </a:lnSpc>
              <a:spcBef>
                <a:spcPts val="600"/>
              </a:spcBef>
              <a:spcAft>
                <a:spcPts val="0"/>
              </a:spcAft>
              <a:buClr>
                <a:schemeClr val="dk1"/>
              </a:buClr>
              <a:buSzPts val="1900"/>
              <a:buChar char="•"/>
            </a:pPr>
            <a:r>
              <a:rPr lang="en-US" dirty="0"/>
              <a:t>GPU </a:t>
            </a:r>
            <a:r>
              <a:rPr lang="en-US" i="1" dirty="0"/>
              <a:t>OOM</a:t>
            </a:r>
            <a:r>
              <a:rPr lang="en-US" dirty="0"/>
              <a:t> with gradual GPU memory increase</a:t>
            </a:r>
          </a:p>
          <a:p>
            <a:pPr marL="540000" lvl="1" indent="-251999" algn="l" rtl="0">
              <a:lnSpc>
                <a:spcPct val="115789"/>
              </a:lnSpc>
              <a:spcBef>
                <a:spcPts val="600"/>
              </a:spcBef>
              <a:spcAft>
                <a:spcPts val="0"/>
              </a:spcAft>
              <a:buClr>
                <a:schemeClr val="dk1"/>
              </a:buClr>
              <a:buSzPts val="1900"/>
              <a:buChar char="-"/>
            </a:pPr>
            <a:r>
              <a:rPr lang="en-US" dirty="0"/>
              <a:t>GPU </a:t>
            </a:r>
            <a:r>
              <a:rPr lang="en-US" b="1" dirty="0"/>
              <a:t>Memory Leaks</a:t>
            </a:r>
          </a:p>
        </p:txBody>
      </p:sp>
      <p:pic>
        <p:nvPicPr>
          <p:cNvPr id="3" name="Picture 2">
            <a:extLst>
              <a:ext uri="{FF2B5EF4-FFF2-40B4-BE49-F238E27FC236}">
                <a16:creationId xmlns:a16="http://schemas.microsoft.com/office/drawing/2014/main" id="{FA43B262-950A-C9FE-92FB-CA33979F5906}"/>
              </a:ext>
            </a:extLst>
          </p:cNvPr>
          <p:cNvPicPr>
            <a:picLocks noChangeAspect="1"/>
          </p:cNvPicPr>
          <p:nvPr/>
        </p:nvPicPr>
        <p:blipFill>
          <a:blip r:embed="rId3"/>
          <a:stretch>
            <a:fillRect/>
          </a:stretch>
        </p:blipFill>
        <p:spPr>
          <a:xfrm>
            <a:off x="5799742" y="723454"/>
            <a:ext cx="2284340" cy="1429444"/>
          </a:xfrm>
          <a:prstGeom prst="rect">
            <a:avLst/>
          </a:prstGeom>
        </p:spPr>
      </p:pic>
      <p:pic>
        <p:nvPicPr>
          <p:cNvPr id="6" name="Picture 5">
            <a:extLst>
              <a:ext uri="{FF2B5EF4-FFF2-40B4-BE49-F238E27FC236}">
                <a16:creationId xmlns:a16="http://schemas.microsoft.com/office/drawing/2014/main" id="{DA9FF479-3C20-87E9-EDD4-76E4C98F5335}"/>
              </a:ext>
            </a:extLst>
          </p:cNvPr>
          <p:cNvPicPr>
            <a:picLocks noChangeAspect="1"/>
          </p:cNvPicPr>
          <p:nvPr/>
        </p:nvPicPr>
        <p:blipFill>
          <a:blip r:embed="rId4"/>
          <a:stretch>
            <a:fillRect/>
          </a:stretch>
        </p:blipFill>
        <p:spPr>
          <a:xfrm>
            <a:off x="5821991" y="3911517"/>
            <a:ext cx="2239843" cy="1210097"/>
          </a:xfrm>
          <a:prstGeom prst="rect">
            <a:avLst/>
          </a:prstGeom>
        </p:spPr>
      </p:pic>
      <p:pic>
        <p:nvPicPr>
          <p:cNvPr id="1028" name="Picture 4">
            <a:extLst>
              <a:ext uri="{FF2B5EF4-FFF2-40B4-BE49-F238E27FC236}">
                <a16:creationId xmlns:a16="http://schemas.microsoft.com/office/drawing/2014/main" id="{9CE5D6CE-F4C5-509C-8ACE-6723953CC4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1991" y="2213484"/>
            <a:ext cx="2284340" cy="16374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0"/>
          <p:cNvSpPr txBox="1">
            <a:spLocks noGrp="1"/>
          </p:cNvSpPr>
          <p:nvPr>
            <p:ph type="ctrTitle"/>
          </p:nvPr>
        </p:nvSpPr>
        <p:spPr>
          <a:xfrm>
            <a:off x="612331" y="994730"/>
            <a:ext cx="7344045" cy="39968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US"/>
              <a:t>Future work</a:t>
            </a:r>
            <a:endParaRPr/>
          </a:p>
        </p:txBody>
      </p:sp>
      <p:sp>
        <p:nvSpPr>
          <p:cNvPr id="257" name="Google Shape;257;p20"/>
          <p:cNvSpPr txBox="1">
            <a:spLocks noGrp="1"/>
          </p:cNvSpPr>
          <p:nvPr>
            <p:ph type="body" idx="1"/>
          </p:nvPr>
        </p:nvSpPr>
        <p:spPr>
          <a:xfrm>
            <a:off x="251520" y="1635645"/>
            <a:ext cx="7704856" cy="3324281"/>
          </a:xfrm>
          <a:prstGeom prst="rect">
            <a:avLst/>
          </a:prstGeom>
          <a:noFill/>
          <a:ln>
            <a:noFill/>
          </a:ln>
        </p:spPr>
        <p:txBody>
          <a:bodyPr spcFirstLastPara="1" wrap="square" lIns="91425" tIns="45700" rIns="91425" bIns="45700" anchor="t" anchorCtr="0">
            <a:noAutofit/>
          </a:bodyPr>
          <a:lstStyle/>
          <a:p>
            <a:pPr marL="252000" lvl="0" indent="-252000" algn="l" rtl="0">
              <a:lnSpc>
                <a:spcPct val="115789"/>
              </a:lnSpc>
              <a:spcBef>
                <a:spcPts val="0"/>
              </a:spcBef>
              <a:spcAft>
                <a:spcPts val="0"/>
              </a:spcAft>
              <a:buClr>
                <a:schemeClr val="dk1"/>
              </a:buClr>
              <a:buSzPts val="1900"/>
              <a:buChar char="•"/>
            </a:pPr>
            <a:r>
              <a:rPr lang="en-US" dirty="0"/>
              <a:t>Integration with </a:t>
            </a:r>
            <a:r>
              <a:rPr lang="en-US" i="1" dirty="0"/>
              <a:t>Additional Job Schedulers</a:t>
            </a:r>
            <a:endParaRPr i="1" dirty="0"/>
          </a:p>
          <a:p>
            <a:pPr marL="540000" lvl="1" indent="-251999" algn="l" rtl="0">
              <a:lnSpc>
                <a:spcPct val="115789"/>
              </a:lnSpc>
              <a:spcBef>
                <a:spcPts val="600"/>
              </a:spcBef>
              <a:spcAft>
                <a:spcPts val="0"/>
              </a:spcAft>
              <a:buClr>
                <a:schemeClr val="dk1"/>
              </a:buClr>
              <a:buSzPts val="1900"/>
              <a:buChar char="-"/>
            </a:pPr>
            <a:r>
              <a:rPr lang="en-US" dirty="0"/>
              <a:t>LSF, TORQUE, UGE</a:t>
            </a:r>
            <a:endParaRPr dirty="0"/>
          </a:p>
          <a:p>
            <a:pPr marL="252000" lvl="0" indent="-252000" algn="l" rtl="0">
              <a:lnSpc>
                <a:spcPct val="115789"/>
              </a:lnSpc>
              <a:spcBef>
                <a:spcPts val="600"/>
              </a:spcBef>
              <a:spcAft>
                <a:spcPts val="0"/>
              </a:spcAft>
              <a:buClr>
                <a:schemeClr val="dk1"/>
              </a:buClr>
              <a:buSzPts val="1900"/>
              <a:buChar char="•"/>
            </a:pPr>
            <a:r>
              <a:rPr lang="en-US" dirty="0"/>
              <a:t>More Monitoring Metrics</a:t>
            </a:r>
            <a:endParaRPr dirty="0"/>
          </a:p>
          <a:p>
            <a:pPr marL="540000" lvl="1" indent="-251999" algn="l" rtl="0">
              <a:lnSpc>
                <a:spcPct val="115789"/>
              </a:lnSpc>
              <a:spcBef>
                <a:spcPts val="600"/>
              </a:spcBef>
              <a:spcAft>
                <a:spcPts val="0"/>
              </a:spcAft>
              <a:buClr>
                <a:schemeClr val="dk1"/>
              </a:buClr>
              <a:buSzPts val="1900"/>
              <a:buChar char="-"/>
            </a:pPr>
            <a:r>
              <a:rPr lang="en-US" dirty="0"/>
              <a:t>CPU, disk I/O, </a:t>
            </a:r>
            <a:r>
              <a:rPr lang="en-US" b="1" dirty="0"/>
              <a:t>fine-grained</a:t>
            </a:r>
            <a:r>
              <a:rPr lang="en-US" dirty="0"/>
              <a:t> GPU metrics</a:t>
            </a:r>
            <a:endParaRPr dirty="0"/>
          </a:p>
          <a:p>
            <a:pPr marL="252000" lvl="0" indent="-252000" algn="l" rtl="0">
              <a:lnSpc>
                <a:spcPct val="115789"/>
              </a:lnSpc>
              <a:spcBef>
                <a:spcPts val="600"/>
              </a:spcBef>
              <a:spcAft>
                <a:spcPts val="0"/>
              </a:spcAft>
              <a:buClr>
                <a:schemeClr val="dk1"/>
              </a:buClr>
              <a:buSzPts val="1900"/>
              <a:buChar char="•"/>
            </a:pPr>
            <a:r>
              <a:rPr lang="en-US" dirty="0"/>
              <a:t>Flexible Alerting</a:t>
            </a:r>
            <a:endParaRPr dirty="0"/>
          </a:p>
          <a:p>
            <a:pPr marL="540000" lvl="1" indent="-251999" algn="l" rtl="0">
              <a:lnSpc>
                <a:spcPct val="115789"/>
              </a:lnSpc>
              <a:spcBef>
                <a:spcPts val="600"/>
              </a:spcBef>
              <a:spcAft>
                <a:spcPts val="0"/>
              </a:spcAft>
              <a:buClr>
                <a:schemeClr val="dk1"/>
              </a:buClr>
              <a:buSzPts val="1900"/>
              <a:buChar char="-"/>
            </a:pPr>
            <a:r>
              <a:rPr lang="en-US" b="1" dirty="0"/>
              <a:t>Dynamic threshold </a:t>
            </a:r>
            <a:r>
              <a:rPr lang="en-US" dirty="0"/>
              <a:t>according to workload type</a:t>
            </a:r>
            <a:endParaRPr dirty="0"/>
          </a:p>
          <a:p>
            <a:pPr marL="252000" lvl="0" indent="-252000" algn="l" rtl="0">
              <a:lnSpc>
                <a:spcPct val="115789"/>
              </a:lnSpc>
              <a:spcBef>
                <a:spcPts val="600"/>
              </a:spcBef>
              <a:spcAft>
                <a:spcPts val="0"/>
              </a:spcAft>
              <a:buClr>
                <a:schemeClr val="dk1"/>
              </a:buClr>
              <a:buSzPts val="1900"/>
              <a:buChar char="•"/>
            </a:pPr>
            <a:r>
              <a:rPr lang="en-US" dirty="0"/>
              <a:t>Resource Optimization</a:t>
            </a:r>
            <a:endParaRPr dirty="0"/>
          </a:p>
          <a:p>
            <a:pPr marL="540000" lvl="1" indent="-251999" algn="l" rtl="0">
              <a:lnSpc>
                <a:spcPct val="115789"/>
              </a:lnSpc>
              <a:spcBef>
                <a:spcPts val="600"/>
              </a:spcBef>
              <a:spcAft>
                <a:spcPts val="0"/>
              </a:spcAft>
              <a:buClr>
                <a:schemeClr val="dk1"/>
              </a:buClr>
              <a:buSzPts val="1900"/>
              <a:buChar char="-"/>
            </a:pPr>
            <a:r>
              <a:rPr lang="en-US" dirty="0"/>
              <a:t>History/Alert information for decision-making (e.g. </a:t>
            </a:r>
            <a:r>
              <a:rPr lang="en-US" b="1" dirty="0" err="1"/>
              <a:t>autoscale</a:t>
            </a:r>
            <a:r>
              <a:rPr lang="en-US" dirty="0"/>
              <a:t>)</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1"/>
          <p:cNvSpPr txBox="1"/>
          <p:nvPr/>
        </p:nvSpPr>
        <p:spPr>
          <a:xfrm>
            <a:off x="1511660" y="2233196"/>
            <a:ext cx="6120680" cy="67710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400">
                <a:solidFill>
                  <a:srgbClr val="00C1D5"/>
                </a:solidFill>
                <a:latin typeface="Arial"/>
                <a:ea typeface="Arial"/>
                <a:cs typeface="Arial"/>
                <a:sym typeface="Arial"/>
              </a:rPr>
              <a:t>Thank you!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2"/>
          <p:cNvSpPr txBox="1">
            <a:spLocks noGrp="1"/>
          </p:cNvSpPr>
          <p:nvPr>
            <p:ph type="ctrTitle"/>
          </p:nvPr>
        </p:nvSpPr>
        <p:spPr>
          <a:xfrm>
            <a:off x="612331" y="994730"/>
            <a:ext cx="7344045" cy="39968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US"/>
              <a:t>Solution 1: Polling with Cagg</a:t>
            </a:r>
            <a:endParaRPr/>
          </a:p>
        </p:txBody>
      </p:sp>
      <p:sp>
        <p:nvSpPr>
          <p:cNvPr id="269" name="Google Shape;269;p22"/>
          <p:cNvSpPr txBox="1">
            <a:spLocks noGrp="1"/>
          </p:cNvSpPr>
          <p:nvPr>
            <p:ph type="body" idx="1"/>
          </p:nvPr>
        </p:nvSpPr>
        <p:spPr>
          <a:xfrm>
            <a:off x="554491" y="1635646"/>
            <a:ext cx="8265981" cy="3168352"/>
          </a:xfrm>
          <a:prstGeom prst="rect">
            <a:avLst/>
          </a:prstGeom>
          <a:noFill/>
          <a:ln>
            <a:noFill/>
          </a:ln>
        </p:spPr>
        <p:txBody>
          <a:bodyPr spcFirstLastPara="1" wrap="square" lIns="91425" tIns="45700" rIns="91425" bIns="45700" anchor="t" anchorCtr="0">
            <a:noAutofit/>
          </a:bodyPr>
          <a:lstStyle/>
          <a:p>
            <a:pPr marL="252000" lvl="0" indent="-252000" algn="l" rtl="0">
              <a:lnSpc>
                <a:spcPct val="157142"/>
              </a:lnSpc>
              <a:spcBef>
                <a:spcPts val="0"/>
              </a:spcBef>
              <a:spcAft>
                <a:spcPts val="0"/>
              </a:spcAft>
              <a:buClr>
                <a:srgbClr val="0000FF"/>
              </a:buClr>
              <a:buSzPts val="1400"/>
              <a:buChar char="•"/>
            </a:pPr>
            <a:r>
              <a:rPr lang="en-US" sz="1400" b="0">
                <a:solidFill>
                  <a:srgbClr val="0000FF"/>
                </a:solidFill>
                <a:latin typeface="Arial"/>
                <a:ea typeface="Arial"/>
                <a:cs typeface="Arial"/>
                <a:sym typeface="Arial"/>
              </a:rPr>
              <a:t>SELECT</a:t>
            </a:r>
            <a:r>
              <a:rPr lang="en-US" sz="1400" b="0">
                <a:solidFill>
                  <a:srgbClr val="000000"/>
                </a:solidFill>
                <a:latin typeface="Arial"/>
                <a:ea typeface="Arial"/>
                <a:cs typeface="Arial"/>
                <a:sym typeface="Arial"/>
              </a:rPr>
              <a:t> time_bucket(INTERVAL </a:t>
            </a:r>
            <a:r>
              <a:rPr lang="en-US" sz="1400" b="0">
                <a:solidFill>
                  <a:srgbClr val="A31515"/>
                </a:solidFill>
                <a:latin typeface="Arial"/>
                <a:ea typeface="Arial"/>
                <a:cs typeface="Arial"/>
                <a:sym typeface="Arial"/>
              </a:rPr>
              <a:t>'30 seconds'</a:t>
            </a:r>
            <a:r>
              <a:rPr lang="en-US" sz="1400" b="0">
                <a:solidFill>
                  <a:srgbClr val="000000"/>
                </a:solidFill>
                <a:latin typeface="Arial"/>
                <a:ea typeface="Arial"/>
                <a:cs typeface="Arial"/>
                <a:sym typeface="Arial"/>
              </a:rPr>
              <a:t>, </a:t>
            </a:r>
            <a:r>
              <a:rPr lang="en-US" sz="1400" b="0">
                <a:solidFill>
                  <a:srgbClr val="0000FF"/>
                </a:solidFill>
                <a:latin typeface="Arial"/>
                <a:ea typeface="Arial"/>
                <a:cs typeface="Arial"/>
                <a:sym typeface="Arial"/>
              </a:rPr>
              <a:t>timestamp</a:t>
            </a:r>
            <a:r>
              <a:rPr lang="en-US" sz="1400" b="0">
                <a:solidFill>
                  <a:srgbClr val="000000"/>
                </a:solidFill>
                <a:latin typeface="Arial"/>
                <a:ea typeface="Arial"/>
                <a:cs typeface="Arial"/>
                <a:sym typeface="Arial"/>
              </a:rPr>
              <a:t>) </a:t>
            </a:r>
            <a:r>
              <a:rPr lang="en-US" sz="1400" b="0">
                <a:solidFill>
                  <a:srgbClr val="0000FF"/>
                </a:solidFill>
                <a:latin typeface="Arial"/>
                <a:ea typeface="Arial"/>
                <a:cs typeface="Arial"/>
                <a:sym typeface="Arial"/>
              </a:rPr>
              <a:t>AS</a:t>
            </a:r>
            <a:r>
              <a:rPr lang="en-US" sz="1400" b="0">
                <a:solidFill>
                  <a:srgbClr val="000000"/>
                </a:solidFill>
                <a:latin typeface="Arial"/>
                <a:ea typeface="Arial"/>
                <a:cs typeface="Arial"/>
                <a:sym typeface="Arial"/>
              </a:rPr>
              <a:t> bucket,host,gpu,job,</a:t>
            </a:r>
            <a:r>
              <a:rPr lang="en-US" sz="1400" b="0">
                <a:solidFill>
                  <a:srgbClr val="795E26"/>
                </a:solidFill>
                <a:latin typeface="Arial"/>
                <a:ea typeface="Arial"/>
                <a:cs typeface="Arial"/>
                <a:sym typeface="Arial"/>
              </a:rPr>
              <a:t>AVG</a:t>
            </a:r>
            <a:r>
              <a:rPr lang="en-US" sz="1400" b="0">
                <a:solidFill>
                  <a:srgbClr val="000000"/>
                </a:solidFill>
                <a:latin typeface="Arial"/>
                <a:ea typeface="Arial"/>
                <a:cs typeface="Arial"/>
                <a:sym typeface="Arial"/>
              </a:rPr>
              <a:t>(load_gpu) </a:t>
            </a:r>
            <a:r>
              <a:rPr lang="en-US" sz="1400" b="0">
                <a:solidFill>
                  <a:srgbClr val="0000FF"/>
                </a:solidFill>
                <a:latin typeface="Arial"/>
                <a:ea typeface="Arial"/>
                <a:cs typeface="Arial"/>
                <a:sym typeface="Arial"/>
              </a:rPr>
              <a:t>AS</a:t>
            </a:r>
            <a:r>
              <a:rPr lang="en-US" sz="1400" b="0">
                <a:solidFill>
                  <a:srgbClr val="000000"/>
                </a:solidFill>
                <a:latin typeface="Arial"/>
                <a:ea typeface="Arial"/>
                <a:cs typeface="Arial"/>
                <a:sym typeface="Arial"/>
              </a:rPr>
              <a:t> load_gpu,</a:t>
            </a:r>
            <a:r>
              <a:rPr lang="en-US" sz="1400" b="0">
                <a:solidFill>
                  <a:srgbClr val="795E26"/>
                </a:solidFill>
                <a:latin typeface="Arial"/>
                <a:ea typeface="Arial"/>
                <a:cs typeface="Arial"/>
                <a:sym typeface="Arial"/>
              </a:rPr>
              <a:t>AVG</a:t>
            </a:r>
            <a:r>
              <a:rPr lang="en-US" sz="1400" b="0">
                <a:solidFill>
                  <a:srgbClr val="000000"/>
                </a:solidFill>
                <a:latin typeface="Arial"/>
                <a:ea typeface="Arial"/>
                <a:cs typeface="Arial"/>
                <a:sym typeface="Arial"/>
              </a:rPr>
              <a:t>(load_memory) </a:t>
            </a:r>
            <a:r>
              <a:rPr lang="en-US" sz="1400" b="0">
                <a:solidFill>
                  <a:srgbClr val="0000FF"/>
                </a:solidFill>
                <a:latin typeface="Arial"/>
                <a:ea typeface="Arial"/>
                <a:cs typeface="Arial"/>
                <a:sym typeface="Arial"/>
              </a:rPr>
              <a:t>AS</a:t>
            </a:r>
            <a:r>
              <a:rPr lang="en-US" sz="1400" b="0">
                <a:solidFill>
                  <a:srgbClr val="000000"/>
                </a:solidFill>
                <a:latin typeface="Arial"/>
                <a:ea typeface="Arial"/>
                <a:cs typeface="Arial"/>
                <a:sym typeface="Arial"/>
              </a:rPr>
              <a:t> load_memory,</a:t>
            </a:r>
            <a:r>
              <a:rPr lang="en-US" sz="1400" b="0">
                <a:solidFill>
                  <a:srgbClr val="795E26"/>
                </a:solidFill>
                <a:latin typeface="Arial"/>
                <a:ea typeface="Arial"/>
                <a:cs typeface="Arial"/>
                <a:sym typeface="Arial"/>
              </a:rPr>
              <a:t>AVG</a:t>
            </a:r>
            <a:r>
              <a:rPr lang="en-US" sz="1400" b="0">
                <a:solidFill>
                  <a:srgbClr val="000000"/>
                </a:solidFill>
                <a:latin typeface="Arial"/>
                <a:ea typeface="Arial"/>
                <a:cs typeface="Arial"/>
                <a:sym typeface="Arial"/>
              </a:rPr>
              <a:t>(used_mem) </a:t>
            </a:r>
            <a:r>
              <a:rPr lang="en-US" sz="1400" b="0">
                <a:solidFill>
                  <a:srgbClr val="0000FF"/>
                </a:solidFill>
                <a:latin typeface="Arial"/>
                <a:ea typeface="Arial"/>
                <a:cs typeface="Arial"/>
                <a:sym typeface="Arial"/>
              </a:rPr>
              <a:t>AS</a:t>
            </a:r>
            <a:r>
              <a:rPr lang="en-US" sz="1400" b="0">
                <a:solidFill>
                  <a:srgbClr val="000000"/>
                </a:solidFill>
                <a:latin typeface="Arial"/>
                <a:ea typeface="Arial"/>
                <a:cs typeface="Arial"/>
                <a:sym typeface="Arial"/>
              </a:rPr>
              <a:t> used_mem,</a:t>
            </a:r>
            <a:r>
              <a:rPr lang="en-US" sz="1400" b="0">
                <a:solidFill>
                  <a:srgbClr val="795E26"/>
                </a:solidFill>
                <a:latin typeface="Arial"/>
                <a:ea typeface="Arial"/>
                <a:cs typeface="Arial"/>
                <a:sym typeface="Arial"/>
              </a:rPr>
              <a:t>AVG</a:t>
            </a:r>
            <a:r>
              <a:rPr lang="en-US" sz="1400" b="0">
                <a:solidFill>
                  <a:srgbClr val="000000"/>
                </a:solidFill>
                <a:latin typeface="Arial"/>
                <a:ea typeface="Arial"/>
                <a:cs typeface="Arial"/>
                <a:sym typeface="Arial"/>
              </a:rPr>
              <a:t>(power) </a:t>
            </a:r>
            <a:r>
              <a:rPr lang="en-US" sz="1400" b="0">
                <a:solidFill>
                  <a:srgbClr val="0000FF"/>
                </a:solidFill>
                <a:latin typeface="Arial"/>
                <a:ea typeface="Arial"/>
                <a:cs typeface="Arial"/>
                <a:sym typeface="Arial"/>
              </a:rPr>
              <a:t>AS</a:t>
            </a:r>
            <a:r>
              <a:rPr lang="en-US" sz="1400" b="0">
                <a:solidFill>
                  <a:srgbClr val="000000"/>
                </a:solidFill>
                <a:latin typeface="Arial"/>
                <a:ea typeface="Arial"/>
                <a:cs typeface="Arial"/>
                <a:sym typeface="Arial"/>
              </a:rPr>
              <a:t> power,</a:t>
            </a:r>
            <a:r>
              <a:rPr lang="en-US" sz="1400" b="0">
                <a:solidFill>
                  <a:srgbClr val="795E26"/>
                </a:solidFill>
                <a:latin typeface="Arial"/>
                <a:ea typeface="Arial"/>
                <a:cs typeface="Arial"/>
                <a:sym typeface="Arial"/>
              </a:rPr>
              <a:t>AVG</a:t>
            </a:r>
            <a:r>
              <a:rPr lang="en-US" sz="1400" b="0">
                <a:solidFill>
                  <a:srgbClr val="000000"/>
                </a:solidFill>
                <a:latin typeface="Arial"/>
                <a:ea typeface="Arial"/>
                <a:cs typeface="Arial"/>
                <a:sym typeface="Arial"/>
              </a:rPr>
              <a:t>(temperature) </a:t>
            </a:r>
            <a:r>
              <a:rPr lang="en-US" sz="1400" b="0">
                <a:solidFill>
                  <a:srgbClr val="0000FF"/>
                </a:solidFill>
                <a:latin typeface="Arial"/>
                <a:ea typeface="Arial"/>
                <a:cs typeface="Arial"/>
                <a:sym typeface="Arial"/>
              </a:rPr>
              <a:t>AS</a:t>
            </a:r>
            <a:r>
              <a:rPr lang="en-US" sz="1400" b="0">
                <a:solidFill>
                  <a:srgbClr val="000000"/>
                </a:solidFill>
                <a:latin typeface="Arial"/>
                <a:ea typeface="Arial"/>
                <a:cs typeface="Arial"/>
                <a:sym typeface="Arial"/>
              </a:rPr>
              <a:t> temperature </a:t>
            </a:r>
            <a:r>
              <a:rPr lang="en-US" sz="1400" b="0">
                <a:solidFill>
                  <a:srgbClr val="0000FF"/>
                </a:solidFill>
                <a:latin typeface="Arial"/>
                <a:ea typeface="Arial"/>
                <a:cs typeface="Arial"/>
                <a:sym typeface="Arial"/>
              </a:rPr>
              <a:t>FROM</a:t>
            </a:r>
            <a:r>
              <a:rPr lang="en-US" sz="1400" b="0">
                <a:solidFill>
                  <a:srgbClr val="000000"/>
                </a:solidFill>
                <a:latin typeface="Arial"/>
                <a:ea typeface="Arial"/>
                <a:cs typeface="Arial"/>
                <a:sym typeface="Arial"/>
              </a:rPr>
              <a:t> gpu_usage </a:t>
            </a:r>
            <a:r>
              <a:rPr lang="en-US" sz="1400" b="0">
                <a:solidFill>
                  <a:srgbClr val="0000FF"/>
                </a:solidFill>
                <a:latin typeface="Arial"/>
                <a:ea typeface="Arial"/>
                <a:cs typeface="Arial"/>
                <a:sym typeface="Arial"/>
              </a:rPr>
              <a:t>GROUP BY</a:t>
            </a:r>
            <a:r>
              <a:rPr lang="en-US" sz="1400" b="0">
                <a:solidFill>
                  <a:srgbClr val="000000"/>
                </a:solidFill>
                <a:latin typeface="Arial"/>
                <a:ea typeface="Arial"/>
                <a:cs typeface="Arial"/>
                <a:sym typeface="Arial"/>
              </a:rPr>
              <a:t> bucket, host, gpu, job;</a:t>
            </a:r>
            <a:endParaRPr/>
          </a:p>
          <a:p>
            <a:pPr marL="252000" lvl="0" indent="-252000" algn="l" rtl="0">
              <a:lnSpc>
                <a:spcPct val="157142"/>
              </a:lnSpc>
              <a:spcBef>
                <a:spcPts val="600"/>
              </a:spcBef>
              <a:spcAft>
                <a:spcPts val="0"/>
              </a:spcAft>
              <a:buClr>
                <a:srgbClr val="0000FF"/>
              </a:buClr>
              <a:buSzPts val="1400"/>
              <a:buChar char="•"/>
            </a:pPr>
            <a:r>
              <a:rPr lang="en-US" sz="1400" b="0">
                <a:solidFill>
                  <a:srgbClr val="0000FF"/>
                </a:solidFill>
                <a:latin typeface="Arial"/>
                <a:ea typeface="Arial"/>
                <a:cs typeface="Arial"/>
                <a:sym typeface="Arial"/>
              </a:rPr>
              <a:t>SELECT</a:t>
            </a:r>
            <a:r>
              <a:rPr lang="en-US" sz="1400" b="0">
                <a:solidFill>
                  <a:srgbClr val="000000"/>
                </a:solidFill>
                <a:latin typeface="Arial"/>
                <a:ea typeface="Arial"/>
                <a:cs typeface="Arial"/>
                <a:sym typeface="Arial"/>
              </a:rPr>
              <a:t> add_continuous_aggregate_policy(</a:t>
            </a:r>
            <a:r>
              <a:rPr lang="en-US" sz="1400" b="0">
                <a:solidFill>
                  <a:srgbClr val="A31515"/>
                </a:solidFill>
                <a:latin typeface="Arial"/>
                <a:ea typeface="Arial"/>
                <a:cs typeface="Arial"/>
                <a:sym typeface="Arial"/>
              </a:rPr>
              <a:t>'gpu_usage_aggregate'</a:t>
            </a:r>
            <a:r>
              <a:rPr lang="en-US" sz="1400" b="0">
                <a:solidFill>
                  <a:srgbClr val="000000"/>
                </a:solidFill>
                <a:latin typeface="Arial"/>
                <a:ea typeface="Arial"/>
                <a:cs typeface="Arial"/>
                <a:sym typeface="Arial"/>
              </a:rPr>
              <a:t>,start_offset =&gt; INTERVAL </a:t>
            </a:r>
            <a:r>
              <a:rPr lang="en-US" sz="1400" b="0">
                <a:solidFill>
                  <a:srgbClr val="A31515"/>
                </a:solidFill>
                <a:latin typeface="Arial"/>
                <a:ea typeface="Arial"/>
                <a:cs typeface="Arial"/>
                <a:sym typeface="Arial"/>
              </a:rPr>
              <a:t>'1 minute'</a:t>
            </a:r>
            <a:r>
              <a:rPr lang="en-US" sz="1400" b="0">
                <a:solidFill>
                  <a:srgbClr val="000000"/>
                </a:solidFill>
                <a:latin typeface="Arial"/>
                <a:ea typeface="Arial"/>
                <a:cs typeface="Arial"/>
                <a:sym typeface="Arial"/>
              </a:rPr>
              <a:t>,end_offset =&gt; </a:t>
            </a:r>
            <a:r>
              <a:rPr lang="en-US" sz="1400" b="0">
                <a:solidFill>
                  <a:srgbClr val="0000FF"/>
                </a:solidFill>
                <a:latin typeface="Arial"/>
                <a:ea typeface="Arial"/>
                <a:cs typeface="Arial"/>
                <a:sym typeface="Arial"/>
              </a:rPr>
              <a:t>NULL</a:t>
            </a:r>
            <a:r>
              <a:rPr lang="en-US" sz="1400" b="0">
                <a:solidFill>
                  <a:srgbClr val="000000"/>
                </a:solidFill>
                <a:latin typeface="Arial"/>
                <a:ea typeface="Arial"/>
                <a:cs typeface="Arial"/>
                <a:sym typeface="Arial"/>
              </a:rPr>
              <a:t>,schedule_interval =&gt; INTERVAL </a:t>
            </a:r>
            <a:r>
              <a:rPr lang="en-US" sz="1400" b="0">
                <a:solidFill>
                  <a:srgbClr val="A31515"/>
                </a:solidFill>
                <a:latin typeface="Arial"/>
                <a:ea typeface="Arial"/>
                <a:cs typeface="Arial"/>
                <a:sym typeface="Arial"/>
              </a:rPr>
              <a:t>'1 seconds'</a:t>
            </a:r>
            <a:r>
              <a:rPr lang="en-US" sz="1400" b="0">
                <a:solidFill>
                  <a:srgbClr val="000000"/>
                </a:solidFill>
                <a:latin typeface="Arial"/>
                <a:ea typeface="Arial"/>
                <a:cs typeface="Arial"/>
                <a:sym typeface="Arial"/>
              </a:rPr>
              <a:t>);</a:t>
            </a:r>
            <a:endParaRPr/>
          </a:p>
          <a:p>
            <a:pPr marL="252000" lvl="0" indent="-252000" algn="l" rtl="0">
              <a:lnSpc>
                <a:spcPct val="115789"/>
              </a:lnSpc>
              <a:spcBef>
                <a:spcPts val="600"/>
              </a:spcBef>
              <a:spcAft>
                <a:spcPts val="0"/>
              </a:spcAft>
              <a:buClr>
                <a:schemeClr val="dk1"/>
              </a:buClr>
              <a:buSzPts val="1900"/>
              <a:buChar char="•"/>
            </a:pPr>
            <a:r>
              <a:rPr lang="en-US"/>
              <a:t>Start/Stop polling as soon as job metadata updates</a:t>
            </a:r>
            <a:endParaRPr/>
          </a:p>
          <a:p>
            <a:pPr marL="252000" lvl="0" indent="-252000" algn="l" rtl="0">
              <a:lnSpc>
                <a:spcPct val="115789"/>
              </a:lnSpc>
              <a:spcBef>
                <a:spcPts val="600"/>
              </a:spcBef>
              <a:spcAft>
                <a:spcPts val="0"/>
              </a:spcAft>
              <a:buClr>
                <a:schemeClr val="dk1"/>
              </a:buClr>
              <a:buSzPts val="1900"/>
              <a:buChar char="•"/>
            </a:pPr>
            <a:r>
              <a:rPr lang="en-US"/>
              <a:t>Performance: 28s write delay, </a:t>
            </a:r>
            <a:r>
              <a:rPr lang="en-US">
                <a:solidFill>
                  <a:srgbClr val="FF0000"/>
                </a:solidFill>
              </a:rPr>
              <a:t>10min+</a:t>
            </a:r>
            <a:r>
              <a:rPr lang="en-US"/>
              <a:t> for completing a read loop</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3"/>
          <p:cNvSpPr txBox="1">
            <a:spLocks noGrp="1"/>
          </p:cNvSpPr>
          <p:nvPr>
            <p:ph type="ctrTitle"/>
          </p:nvPr>
        </p:nvSpPr>
        <p:spPr>
          <a:xfrm>
            <a:off x="612331" y="994730"/>
            <a:ext cx="7344045" cy="39968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US"/>
              <a:t>Solution 2: Polling without Cagg</a:t>
            </a:r>
            <a:endParaRPr/>
          </a:p>
        </p:txBody>
      </p:sp>
      <p:sp>
        <p:nvSpPr>
          <p:cNvPr id="275" name="Google Shape;275;p23"/>
          <p:cNvSpPr txBox="1">
            <a:spLocks noGrp="1"/>
          </p:cNvSpPr>
          <p:nvPr>
            <p:ph type="body" idx="1"/>
          </p:nvPr>
        </p:nvSpPr>
        <p:spPr>
          <a:xfrm>
            <a:off x="554491" y="1635646"/>
            <a:ext cx="7401885" cy="3168352"/>
          </a:xfrm>
          <a:prstGeom prst="rect">
            <a:avLst/>
          </a:prstGeom>
          <a:noFill/>
          <a:ln>
            <a:noFill/>
          </a:ln>
        </p:spPr>
        <p:txBody>
          <a:bodyPr spcFirstLastPara="1" wrap="square" lIns="91425" tIns="45700" rIns="91425" bIns="45700" anchor="t" anchorCtr="0">
            <a:noAutofit/>
          </a:bodyPr>
          <a:lstStyle/>
          <a:p>
            <a:pPr marL="252000" lvl="0" indent="-252000" algn="l" rtl="0">
              <a:lnSpc>
                <a:spcPct val="157142"/>
              </a:lnSpc>
              <a:spcBef>
                <a:spcPts val="0"/>
              </a:spcBef>
              <a:spcAft>
                <a:spcPts val="0"/>
              </a:spcAft>
              <a:buClr>
                <a:srgbClr val="0000FF"/>
              </a:buClr>
              <a:buSzPts val="1400"/>
              <a:buChar char="•"/>
            </a:pPr>
            <a:r>
              <a:rPr lang="en-US" sz="1400" b="0">
                <a:solidFill>
                  <a:srgbClr val="0000FF"/>
                </a:solidFill>
                <a:latin typeface="Arial"/>
                <a:ea typeface="Arial"/>
                <a:cs typeface="Arial"/>
                <a:sym typeface="Arial"/>
              </a:rPr>
              <a:t>SELECT</a:t>
            </a:r>
            <a:r>
              <a:rPr lang="en-US" sz="1400" b="0">
                <a:solidFill>
                  <a:srgbClr val="000000"/>
                </a:solidFill>
                <a:latin typeface="Arial"/>
                <a:ea typeface="Arial"/>
                <a:cs typeface="Arial"/>
                <a:sym typeface="Arial"/>
              </a:rPr>
              <a:t> </a:t>
            </a:r>
            <a:r>
              <a:rPr lang="en-US" sz="1400" b="0">
                <a:solidFill>
                  <a:srgbClr val="795E26"/>
                </a:solidFill>
                <a:latin typeface="Arial"/>
                <a:ea typeface="Arial"/>
                <a:cs typeface="Arial"/>
                <a:sym typeface="Arial"/>
              </a:rPr>
              <a:t>AVG</a:t>
            </a:r>
            <a:r>
              <a:rPr lang="en-US" sz="1400" b="0">
                <a:solidFill>
                  <a:srgbClr val="000000"/>
                </a:solidFill>
                <a:latin typeface="Arial"/>
                <a:ea typeface="Arial"/>
                <a:cs typeface="Arial"/>
                <a:sym typeface="Arial"/>
              </a:rPr>
              <a:t>(load_gpu), </a:t>
            </a:r>
            <a:r>
              <a:rPr lang="en-US" sz="1400" b="0">
                <a:solidFill>
                  <a:srgbClr val="795E26"/>
                </a:solidFill>
                <a:latin typeface="Arial"/>
                <a:ea typeface="Arial"/>
                <a:cs typeface="Arial"/>
                <a:sym typeface="Arial"/>
              </a:rPr>
              <a:t>AVG</a:t>
            </a:r>
            <a:r>
              <a:rPr lang="en-US" sz="1400" b="0">
                <a:solidFill>
                  <a:srgbClr val="000000"/>
                </a:solidFill>
                <a:latin typeface="Arial"/>
                <a:ea typeface="Arial"/>
                <a:cs typeface="Arial"/>
                <a:sym typeface="Arial"/>
              </a:rPr>
              <a:t>(load_memory), </a:t>
            </a:r>
            <a:r>
              <a:rPr lang="en-US" sz="1400" b="0">
                <a:solidFill>
                  <a:srgbClr val="795E26"/>
                </a:solidFill>
                <a:latin typeface="Arial"/>
                <a:ea typeface="Arial"/>
                <a:cs typeface="Arial"/>
                <a:sym typeface="Arial"/>
              </a:rPr>
              <a:t>AVG</a:t>
            </a:r>
            <a:r>
              <a:rPr lang="en-US" sz="1400" b="0">
                <a:solidFill>
                  <a:srgbClr val="000000"/>
                </a:solidFill>
                <a:latin typeface="Arial"/>
                <a:ea typeface="Arial"/>
                <a:cs typeface="Arial"/>
                <a:sym typeface="Arial"/>
              </a:rPr>
              <a:t>(used_mem), </a:t>
            </a:r>
            <a:r>
              <a:rPr lang="en-US" sz="1400" b="0">
                <a:solidFill>
                  <a:srgbClr val="795E26"/>
                </a:solidFill>
                <a:latin typeface="Arial"/>
                <a:ea typeface="Arial"/>
                <a:cs typeface="Arial"/>
                <a:sym typeface="Arial"/>
              </a:rPr>
              <a:t>AVG</a:t>
            </a:r>
            <a:r>
              <a:rPr lang="en-US" sz="1400" b="0">
                <a:solidFill>
                  <a:srgbClr val="000000"/>
                </a:solidFill>
                <a:latin typeface="Arial"/>
                <a:ea typeface="Arial"/>
                <a:cs typeface="Arial"/>
                <a:sym typeface="Arial"/>
              </a:rPr>
              <a:t>(power), </a:t>
            </a:r>
            <a:r>
              <a:rPr lang="en-US" sz="1400" b="0">
                <a:solidFill>
                  <a:srgbClr val="795E26"/>
                </a:solidFill>
                <a:latin typeface="Arial"/>
                <a:ea typeface="Arial"/>
                <a:cs typeface="Arial"/>
                <a:sym typeface="Arial"/>
              </a:rPr>
              <a:t>AVG</a:t>
            </a:r>
            <a:r>
              <a:rPr lang="en-US" sz="1400" b="0">
                <a:solidFill>
                  <a:srgbClr val="000000"/>
                </a:solidFill>
                <a:latin typeface="Arial"/>
                <a:ea typeface="Arial"/>
                <a:cs typeface="Arial"/>
                <a:sym typeface="Arial"/>
              </a:rPr>
              <a:t>(temperature), </a:t>
            </a:r>
            <a:r>
              <a:rPr lang="en-US" sz="1400" b="0">
                <a:solidFill>
                  <a:srgbClr val="795E26"/>
                </a:solidFill>
                <a:latin typeface="Arial"/>
                <a:ea typeface="Arial"/>
                <a:cs typeface="Arial"/>
                <a:sym typeface="Arial"/>
              </a:rPr>
              <a:t>MAX</a:t>
            </a:r>
            <a:r>
              <a:rPr lang="en-US" sz="1400" b="0">
                <a:solidFill>
                  <a:srgbClr val="000000"/>
                </a:solidFill>
                <a:latin typeface="Arial"/>
                <a:ea typeface="Arial"/>
                <a:cs typeface="Arial"/>
                <a:sym typeface="Arial"/>
              </a:rPr>
              <a:t>(</a:t>
            </a:r>
            <a:r>
              <a:rPr lang="en-US" sz="1400" b="0">
                <a:solidFill>
                  <a:srgbClr val="0000FF"/>
                </a:solidFill>
                <a:latin typeface="Arial"/>
                <a:ea typeface="Arial"/>
                <a:cs typeface="Arial"/>
                <a:sym typeface="Arial"/>
              </a:rPr>
              <a:t>timestamp</a:t>
            </a:r>
            <a:r>
              <a:rPr lang="en-US" sz="1400" b="0">
                <a:solidFill>
                  <a:srgbClr val="000000"/>
                </a:solidFill>
                <a:latin typeface="Arial"/>
                <a:ea typeface="Arial"/>
                <a:cs typeface="Arial"/>
                <a:sym typeface="Arial"/>
              </a:rPr>
              <a:t>) </a:t>
            </a:r>
            <a:r>
              <a:rPr lang="en-US" sz="1400" b="0">
                <a:solidFill>
                  <a:srgbClr val="0000FF"/>
                </a:solidFill>
                <a:latin typeface="Arial"/>
                <a:ea typeface="Arial"/>
                <a:cs typeface="Arial"/>
                <a:sym typeface="Arial"/>
              </a:rPr>
              <a:t>FROM</a:t>
            </a:r>
            <a:r>
              <a:rPr lang="en-US" sz="1400" b="0">
                <a:solidFill>
                  <a:srgbClr val="000000"/>
                </a:solidFill>
                <a:latin typeface="Arial"/>
                <a:ea typeface="Arial"/>
                <a:cs typeface="Arial"/>
                <a:sym typeface="Arial"/>
              </a:rPr>
              <a:t> (</a:t>
            </a:r>
            <a:r>
              <a:rPr lang="en-US" sz="1400" b="0">
                <a:solidFill>
                  <a:srgbClr val="0000FF"/>
                </a:solidFill>
                <a:latin typeface="Arial"/>
                <a:ea typeface="Arial"/>
                <a:cs typeface="Arial"/>
                <a:sym typeface="Arial"/>
              </a:rPr>
              <a:t>SELECT</a:t>
            </a:r>
            <a:r>
              <a:rPr lang="en-US" sz="1400" b="0">
                <a:solidFill>
                  <a:srgbClr val="000000"/>
                </a:solidFill>
                <a:latin typeface="Arial"/>
                <a:ea typeface="Arial"/>
                <a:cs typeface="Arial"/>
                <a:sym typeface="Arial"/>
              </a:rPr>
              <a:t> load_gpu,load_memory,used_mem,power,temperature,</a:t>
            </a:r>
            <a:r>
              <a:rPr lang="en-US" sz="1400" b="0">
                <a:solidFill>
                  <a:srgbClr val="0000FF"/>
                </a:solidFill>
                <a:latin typeface="Arial"/>
                <a:ea typeface="Arial"/>
                <a:cs typeface="Arial"/>
                <a:sym typeface="Arial"/>
              </a:rPr>
              <a:t>timestamp</a:t>
            </a:r>
            <a:r>
              <a:rPr lang="en-US" sz="1400" b="0">
                <a:solidFill>
                  <a:srgbClr val="000000"/>
                </a:solidFill>
                <a:latin typeface="Arial"/>
                <a:ea typeface="Arial"/>
                <a:cs typeface="Arial"/>
                <a:sym typeface="Arial"/>
              </a:rPr>
              <a:t> </a:t>
            </a:r>
            <a:r>
              <a:rPr lang="en-US" sz="1400" b="0">
                <a:solidFill>
                  <a:srgbClr val="0000FF"/>
                </a:solidFill>
                <a:latin typeface="Arial"/>
                <a:ea typeface="Arial"/>
                <a:cs typeface="Arial"/>
                <a:sym typeface="Arial"/>
              </a:rPr>
              <a:t>FROM</a:t>
            </a:r>
            <a:r>
              <a:rPr lang="en-US" sz="1400" b="0">
                <a:solidFill>
                  <a:srgbClr val="000000"/>
                </a:solidFill>
                <a:latin typeface="Arial"/>
                <a:ea typeface="Arial"/>
                <a:cs typeface="Arial"/>
                <a:sym typeface="Arial"/>
              </a:rPr>
              <a:t> gpu_usage </a:t>
            </a:r>
            <a:r>
              <a:rPr lang="en-US" sz="1400" b="0">
                <a:solidFill>
                  <a:srgbClr val="0000FF"/>
                </a:solidFill>
                <a:latin typeface="Arial"/>
                <a:ea typeface="Arial"/>
                <a:cs typeface="Arial"/>
                <a:sym typeface="Arial"/>
              </a:rPr>
              <a:t>WHERE</a:t>
            </a:r>
            <a:r>
              <a:rPr lang="en-US" sz="1400" b="0">
                <a:solidFill>
                  <a:srgbClr val="000000"/>
                </a:solidFill>
                <a:latin typeface="Arial"/>
                <a:ea typeface="Arial"/>
                <a:cs typeface="Arial"/>
                <a:sym typeface="Arial"/>
              </a:rPr>
              <a:t> host=%v </a:t>
            </a:r>
            <a:r>
              <a:rPr lang="en-US" sz="1400" b="0">
                <a:solidFill>
                  <a:srgbClr val="0000FF"/>
                </a:solidFill>
                <a:latin typeface="Arial"/>
                <a:ea typeface="Arial"/>
                <a:cs typeface="Arial"/>
                <a:sym typeface="Arial"/>
              </a:rPr>
              <a:t>AND</a:t>
            </a:r>
            <a:r>
              <a:rPr lang="en-US" sz="1400" b="0">
                <a:solidFill>
                  <a:srgbClr val="000000"/>
                </a:solidFill>
                <a:latin typeface="Arial"/>
                <a:ea typeface="Arial"/>
                <a:cs typeface="Arial"/>
                <a:sym typeface="Arial"/>
              </a:rPr>
              <a:t> gpu=%v </a:t>
            </a:r>
            <a:r>
              <a:rPr lang="en-US" sz="1400" b="0">
                <a:solidFill>
                  <a:srgbClr val="0000FF"/>
                </a:solidFill>
                <a:latin typeface="Arial"/>
                <a:ea typeface="Arial"/>
                <a:cs typeface="Arial"/>
                <a:sym typeface="Arial"/>
              </a:rPr>
              <a:t>AND</a:t>
            </a:r>
            <a:r>
              <a:rPr lang="en-US" sz="1400" b="0">
                <a:solidFill>
                  <a:srgbClr val="000000"/>
                </a:solidFill>
                <a:latin typeface="Arial"/>
                <a:ea typeface="Arial"/>
                <a:cs typeface="Arial"/>
                <a:sym typeface="Arial"/>
              </a:rPr>
              <a:t> job=%v </a:t>
            </a:r>
            <a:r>
              <a:rPr lang="en-US" sz="1400" b="0">
                <a:solidFill>
                  <a:srgbClr val="0000FF"/>
                </a:solidFill>
                <a:latin typeface="Arial"/>
                <a:ea typeface="Arial"/>
                <a:cs typeface="Arial"/>
                <a:sym typeface="Arial"/>
              </a:rPr>
              <a:t>ORDER BY</a:t>
            </a:r>
            <a:r>
              <a:rPr lang="en-US" sz="1400" b="0">
                <a:solidFill>
                  <a:srgbClr val="000000"/>
                </a:solidFill>
                <a:latin typeface="Arial"/>
                <a:ea typeface="Arial"/>
                <a:cs typeface="Arial"/>
                <a:sym typeface="Arial"/>
              </a:rPr>
              <a:t> </a:t>
            </a:r>
            <a:r>
              <a:rPr lang="en-US" sz="1400" b="0">
                <a:solidFill>
                  <a:srgbClr val="0000FF"/>
                </a:solidFill>
                <a:latin typeface="Arial"/>
                <a:ea typeface="Arial"/>
                <a:cs typeface="Arial"/>
                <a:sym typeface="Arial"/>
              </a:rPr>
              <a:t>timestamp</a:t>
            </a:r>
            <a:r>
              <a:rPr lang="en-US" sz="1400" b="0">
                <a:solidFill>
                  <a:srgbClr val="000000"/>
                </a:solidFill>
                <a:latin typeface="Arial"/>
                <a:ea typeface="Arial"/>
                <a:cs typeface="Arial"/>
                <a:sym typeface="Arial"/>
              </a:rPr>
              <a:t> </a:t>
            </a:r>
            <a:r>
              <a:rPr lang="en-US" sz="1400" b="0">
                <a:solidFill>
                  <a:srgbClr val="0000FF"/>
                </a:solidFill>
                <a:latin typeface="Arial"/>
                <a:ea typeface="Arial"/>
                <a:cs typeface="Arial"/>
                <a:sym typeface="Arial"/>
              </a:rPr>
              <a:t>DESC</a:t>
            </a:r>
            <a:r>
              <a:rPr lang="en-US" sz="1400" b="0">
                <a:solidFill>
                  <a:srgbClr val="000000"/>
                </a:solidFill>
                <a:latin typeface="Arial"/>
                <a:ea typeface="Arial"/>
                <a:cs typeface="Arial"/>
                <a:sym typeface="Arial"/>
              </a:rPr>
              <a:t> </a:t>
            </a:r>
            <a:r>
              <a:rPr lang="en-US" sz="1400" b="0">
                <a:solidFill>
                  <a:srgbClr val="0000FF"/>
                </a:solidFill>
                <a:latin typeface="Arial"/>
                <a:ea typeface="Arial"/>
                <a:cs typeface="Arial"/>
                <a:sym typeface="Arial"/>
              </a:rPr>
              <a:t>LIMIT</a:t>
            </a:r>
            <a:r>
              <a:rPr lang="en-US" sz="1400" b="0">
                <a:solidFill>
                  <a:srgbClr val="000000"/>
                </a:solidFill>
                <a:latin typeface="Arial"/>
                <a:ea typeface="Arial"/>
                <a:cs typeface="Arial"/>
                <a:sym typeface="Arial"/>
              </a:rPr>
              <a:t> %v) </a:t>
            </a:r>
            <a:r>
              <a:rPr lang="en-US" sz="1400" b="0">
                <a:solidFill>
                  <a:srgbClr val="0000FF"/>
                </a:solidFill>
                <a:latin typeface="Arial"/>
                <a:ea typeface="Arial"/>
                <a:cs typeface="Arial"/>
                <a:sym typeface="Arial"/>
              </a:rPr>
              <a:t>AS</a:t>
            </a:r>
            <a:r>
              <a:rPr lang="en-US" sz="1400" b="0">
                <a:solidFill>
                  <a:srgbClr val="000000"/>
                </a:solidFill>
                <a:latin typeface="Arial"/>
                <a:ea typeface="Arial"/>
                <a:cs typeface="Arial"/>
                <a:sym typeface="Arial"/>
              </a:rPr>
              <a:t> history;</a:t>
            </a:r>
            <a:endParaRPr/>
          </a:p>
          <a:p>
            <a:pPr marL="252000" lvl="0" indent="-252000" algn="l" rtl="0">
              <a:lnSpc>
                <a:spcPct val="115789"/>
              </a:lnSpc>
              <a:spcBef>
                <a:spcPts val="600"/>
              </a:spcBef>
              <a:spcAft>
                <a:spcPts val="0"/>
              </a:spcAft>
              <a:buClr>
                <a:schemeClr val="dk1"/>
              </a:buClr>
              <a:buSzPts val="1900"/>
              <a:buChar char="•"/>
            </a:pPr>
            <a:r>
              <a:rPr lang="en-US"/>
              <a:t>Start/Stop polling as soon as job metadata updates</a:t>
            </a:r>
            <a:endParaRPr/>
          </a:p>
          <a:p>
            <a:pPr marL="252000" lvl="0" indent="-252000" algn="l" rtl="0">
              <a:lnSpc>
                <a:spcPct val="115789"/>
              </a:lnSpc>
              <a:spcBef>
                <a:spcPts val="600"/>
              </a:spcBef>
              <a:spcAft>
                <a:spcPts val="0"/>
              </a:spcAft>
              <a:buClr>
                <a:schemeClr val="dk1"/>
              </a:buClr>
              <a:buSzPts val="1900"/>
              <a:buChar char="•"/>
            </a:pPr>
            <a:r>
              <a:rPr lang="en-US"/>
              <a:t>Performance: 23s write delay, </a:t>
            </a:r>
            <a:r>
              <a:rPr lang="en-US">
                <a:solidFill>
                  <a:srgbClr val="FF0000"/>
                </a:solidFill>
              </a:rPr>
              <a:t>20min+</a:t>
            </a:r>
            <a:r>
              <a:rPr lang="en-US"/>
              <a:t> for completing a read loop</a:t>
            </a:r>
            <a:endParaRPr/>
          </a:p>
          <a:p>
            <a:pPr marL="252000" lvl="0" indent="-163100" algn="l" rtl="0">
              <a:lnSpc>
                <a:spcPct val="157142"/>
              </a:lnSpc>
              <a:spcBef>
                <a:spcPts val="600"/>
              </a:spcBef>
              <a:spcAft>
                <a:spcPts val="0"/>
              </a:spcAft>
              <a:buClr>
                <a:schemeClr val="dk1"/>
              </a:buClr>
              <a:buSzPts val="1400"/>
              <a:buNone/>
            </a:pPr>
            <a:endParaRPr sz="1400" b="0">
              <a:solidFill>
                <a:srgbClr val="000000"/>
              </a:solidFill>
              <a:latin typeface="Arial"/>
              <a:ea typeface="Arial"/>
              <a:cs typeface="Arial"/>
              <a:sym typeface="Arial"/>
            </a:endParaRPr>
          </a:p>
          <a:p>
            <a:pPr marL="252000" lvl="0" indent="-131350" algn="l" rtl="0">
              <a:lnSpc>
                <a:spcPct val="115789"/>
              </a:lnSpc>
              <a:spcBef>
                <a:spcPts val="600"/>
              </a:spcBef>
              <a:spcAft>
                <a:spcPts val="0"/>
              </a:spcAft>
              <a:buClr>
                <a:schemeClr val="dk1"/>
              </a:buClr>
              <a:buSzPts val="1900"/>
              <a:buNone/>
            </a:pPr>
            <a:endParaRPr/>
          </a:p>
          <a:p>
            <a:pPr marL="252000" lvl="0" indent="-131350" algn="l" rtl="0">
              <a:lnSpc>
                <a:spcPct val="115789"/>
              </a:lnSpc>
              <a:spcBef>
                <a:spcPts val="600"/>
              </a:spcBef>
              <a:spcAft>
                <a:spcPts val="0"/>
              </a:spcAft>
              <a:buClr>
                <a:schemeClr val="dk1"/>
              </a:buClr>
              <a:buSzPts val="1900"/>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4"/>
          <p:cNvSpPr txBox="1">
            <a:spLocks noGrp="1"/>
          </p:cNvSpPr>
          <p:nvPr>
            <p:ph type="ctrTitle"/>
          </p:nvPr>
        </p:nvSpPr>
        <p:spPr>
          <a:xfrm>
            <a:off x="612331" y="994730"/>
            <a:ext cx="7344045" cy="39968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US"/>
              <a:t>Solution 3: Triggers with Cagg</a:t>
            </a:r>
            <a:endParaRPr/>
          </a:p>
        </p:txBody>
      </p:sp>
      <p:sp>
        <p:nvSpPr>
          <p:cNvPr id="281" name="Google Shape;281;p24"/>
          <p:cNvSpPr txBox="1">
            <a:spLocks noGrp="1"/>
          </p:cNvSpPr>
          <p:nvPr>
            <p:ph type="body" idx="1"/>
          </p:nvPr>
        </p:nvSpPr>
        <p:spPr>
          <a:xfrm>
            <a:off x="554491" y="1635646"/>
            <a:ext cx="7689917" cy="3168352"/>
          </a:xfrm>
          <a:prstGeom prst="rect">
            <a:avLst/>
          </a:prstGeom>
          <a:noFill/>
          <a:ln>
            <a:noFill/>
          </a:ln>
        </p:spPr>
        <p:txBody>
          <a:bodyPr spcFirstLastPara="1" wrap="square" lIns="91425" tIns="45700" rIns="91425" bIns="45700" anchor="t" anchorCtr="0">
            <a:noAutofit/>
          </a:bodyPr>
          <a:lstStyle/>
          <a:p>
            <a:pPr marL="252000" lvl="0" indent="-252000" algn="l" rtl="0">
              <a:lnSpc>
                <a:spcPct val="157142"/>
              </a:lnSpc>
              <a:spcBef>
                <a:spcPts val="0"/>
              </a:spcBef>
              <a:spcAft>
                <a:spcPts val="0"/>
              </a:spcAft>
              <a:buClr>
                <a:srgbClr val="000000"/>
              </a:buClr>
              <a:buSzPts val="1400"/>
              <a:buChar char="•"/>
            </a:pPr>
            <a:r>
              <a:rPr lang="en-US" sz="1400" b="0">
                <a:solidFill>
                  <a:srgbClr val="000000"/>
                </a:solidFill>
                <a:latin typeface="Arial"/>
                <a:ea typeface="Arial"/>
                <a:cs typeface="Arial"/>
                <a:sym typeface="Arial"/>
              </a:rPr>
              <a:t>PERFORM pg_notify(</a:t>
            </a:r>
            <a:r>
              <a:rPr lang="en-US" sz="1400" b="0">
                <a:solidFill>
                  <a:srgbClr val="A31515"/>
                </a:solidFill>
                <a:latin typeface="Arial"/>
                <a:ea typeface="Arial"/>
                <a:cs typeface="Arial"/>
                <a:sym typeface="Arial"/>
              </a:rPr>
              <a:t>'gpu_usage_insertion'</a:t>
            </a:r>
            <a:r>
              <a:rPr lang="en-US" sz="1400" b="0">
                <a:solidFill>
                  <a:srgbClr val="000000"/>
                </a:solidFill>
                <a:latin typeface="Arial"/>
                <a:ea typeface="Arial"/>
                <a:cs typeface="Arial"/>
                <a:sym typeface="Arial"/>
              </a:rPr>
              <a:t>, (NEW.host || </a:t>
            </a:r>
            <a:r>
              <a:rPr lang="en-US" sz="1400" b="0">
                <a:solidFill>
                  <a:srgbClr val="A31515"/>
                </a:solidFill>
                <a:latin typeface="Arial"/>
                <a:ea typeface="Arial"/>
                <a:cs typeface="Arial"/>
                <a:sym typeface="Arial"/>
              </a:rPr>
              <a:t>','</a:t>
            </a:r>
            <a:r>
              <a:rPr lang="en-US" sz="1400" b="0">
                <a:solidFill>
                  <a:srgbClr val="000000"/>
                </a:solidFill>
                <a:latin typeface="Arial"/>
                <a:ea typeface="Arial"/>
                <a:cs typeface="Arial"/>
                <a:sym typeface="Arial"/>
              </a:rPr>
              <a:t> || NEW.gpu || </a:t>
            </a:r>
            <a:r>
              <a:rPr lang="en-US" sz="1400" b="0">
                <a:solidFill>
                  <a:srgbClr val="A31515"/>
                </a:solidFill>
                <a:latin typeface="Arial"/>
                <a:ea typeface="Arial"/>
                <a:cs typeface="Arial"/>
                <a:sym typeface="Arial"/>
              </a:rPr>
              <a:t>','</a:t>
            </a:r>
            <a:r>
              <a:rPr lang="en-US" sz="1400" b="0">
                <a:solidFill>
                  <a:srgbClr val="000000"/>
                </a:solidFill>
                <a:latin typeface="Arial"/>
                <a:ea typeface="Arial"/>
                <a:cs typeface="Arial"/>
                <a:sym typeface="Arial"/>
              </a:rPr>
              <a:t> || NEW.job)::</a:t>
            </a:r>
            <a:r>
              <a:rPr lang="en-US" sz="1400" b="0">
                <a:solidFill>
                  <a:srgbClr val="0000FF"/>
                </a:solidFill>
                <a:latin typeface="Arial"/>
                <a:ea typeface="Arial"/>
                <a:cs typeface="Arial"/>
                <a:sym typeface="Arial"/>
              </a:rPr>
              <a:t>text</a:t>
            </a:r>
            <a:r>
              <a:rPr lang="en-US" sz="1400" b="0">
                <a:solidFill>
                  <a:srgbClr val="000000"/>
                </a:solidFill>
                <a:latin typeface="Arial"/>
                <a:ea typeface="Arial"/>
                <a:cs typeface="Arial"/>
                <a:sym typeface="Arial"/>
              </a:rPr>
              <a:t>);</a:t>
            </a:r>
            <a:endParaRPr/>
          </a:p>
          <a:p>
            <a:pPr marL="252000" lvl="0" indent="-252000" algn="l" rtl="0">
              <a:lnSpc>
                <a:spcPct val="157142"/>
              </a:lnSpc>
              <a:spcBef>
                <a:spcPts val="600"/>
              </a:spcBef>
              <a:spcAft>
                <a:spcPts val="0"/>
              </a:spcAft>
              <a:buClr>
                <a:srgbClr val="0000FF"/>
              </a:buClr>
              <a:buSzPts val="1400"/>
              <a:buChar char="•"/>
            </a:pPr>
            <a:r>
              <a:rPr lang="en-US" sz="1400" b="0">
                <a:solidFill>
                  <a:srgbClr val="0000FF"/>
                </a:solidFill>
                <a:latin typeface="Arial"/>
                <a:ea typeface="Arial"/>
                <a:cs typeface="Arial"/>
                <a:sym typeface="Arial"/>
              </a:rPr>
              <a:t>SELECT</a:t>
            </a:r>
            <a:r>
              <a:rPr lang="en-US" sz="1400" b="0">
                <a:solidFill>
                  <a:srgbClr val="000000"/>
                </a:solidFill>
                <a:latin typeface="Arial"/>
                <a:ea typeface="Arial"/>
                <a:cs typeface="Arial"/>
                <a:sym typeface="Arial"/>
              </a:rPr>
              <a:t> load_gpu,load_memory,used_mem,power,temperature </a:t>
            </a:r>
            <a:r>
              <a:rPr lang="en-US" sz="1400" b="0">
                <a:solidFill>
                  <a:srgbClr val="0000FF"/>
                </a:solidFill>
                <a:latin typeface="Arial"/>
                <a:ea typeface="Arial"/>
                <a:cs typeface="Arial"/>
                <a:sym typeface="Arial"/>
              </a:rPr>
              <a:t>FROM</a:t>
            </a:r>
            <a:r>
              <a:rPr lang="en-US" sz="1400" b="0">
                <a:solidFill>
                  <a:srgbClr val="000000"/>
                </a:solidFill>
                <a:latin typeface="Arial"/>
                <a:ea typeface="Arial"/>
                <a:cs typeface="Arial"/>
                <a:sym typeface="Arial"/>
              </a:rPr>
              <a:t> gpu_usage_aggregate </a:t>
            </a:r>
            <a:r>
              <a:rPr lang="en-US" sz="1400" b="0">
                <a:solidFill>
                  <a:srgbClr val="0000FF"/>
                </a:solidFill>
                <a:latin typeface="Arial"/>
                <a:ea typeface="Arial"/>
                <a:cs typeface="Arial"/>
                <a:sym typeface="Arial"/>
              </a:rPr>
              <a:t>WHERE</a:t>
            </a:r>
            <a:r>
              <a:rPr lang="en-US" sz="1400" b="0">
                <a:solidFill>
                  <a:srgbClr val="000000"/>
                </a:solidFill>
                <a:latin typeface="Arial"/>
                <a:ea typeface="Arial"/>
                <a:cs typeface="Arial"/>
                <a:sym typeface="Arial"/>
              </a:rPr>
              <a:t> host=%v </a:t>
            </a:r>
            <a:r>
              <a:rPr lang="en-US" sz="1400" b="0">
                <a:solidFill>
                  <a:srgbClr val="0000FF"/>
                </a:solidFill>
                <a:latin typeface="Arial"/>
                <a:ea typeface="Arial"/>
                <a:cs typeface="Arial"/>
                <a:sym typeface="Arial"/>
              </a:rPr>
              <a:t>AND</a:t>
            </a:r>
            <a:r>
              <a:rPr lang="en-US" sz="1400" b="0">
                <a:solidFill>
                  <a:srgbClr val="000000"/>
                </a:solidFill>
                <a:latin typeface="Arial"/>
                <a:ea typeface="Arial"/>
                <a:cs typeface="Arial"/>
                <a:sym typeface="Arial"/>
              </a:rPr>
              <a:t> gpu=%v </a:t>
            </a:r>
            <a:r>
              <a:rPr lang="en-US" sz="1400" b="0">
                <a:solidFill>
                  <a:srgbClr val="0000FF"/>
                </a:solidFill>
                <a:latin typeface="Arial"/>
                <a:ea typeface="Arial"/>
                <a:cs typeface="Arial"/>
                <a:sym typeface="Arial"/>
              </a:rPr>
              <a:t>AND</a:t>
            </a:r>
            <a:r>
              <a:rPr lang="en-US" sz="1400" b="0">
                <a:solidFill>
                  <a:srgbClr val="000000"/>
                </a:solidFill>
                <a:latin typeface="Arial"/>
                <a:ea typeface="Arial"/>
                <a:cs typeface="Arial"/>
                <a:sym typeface="Arial"/>
              </a:rPr>
              <a:t> job=%v </a:t>
            </a:r>
            <a:r>
              <a:rPr lang="en-US" sz="1400" b="0">
                <a:solidFill>
                  <a:srgbClr val="0000FF"/>
                </a:solidFill>
                <a:latin typeface="Arial"/>
                <a:ea typeface="Arial"/>
                <a:cs typeface="Arial"/>
                <a:sym typeface="Arial"/>
              </a:rPr>
              <a:t>ORDER BY</a:t>
            </a:r>
            <a:r>
              <a:rPr lang="en-US" sz="1400" b="0">
                <a:solidFill>
                  <a:srgbClr val="000000"/>
                </a:solidFill>
                <a:latin typeface="Arial"/>
                <a:ea typeface="Arial"/>
                <a:cs typeface="Arial"/>
                <a:sym typeface="Arial"/>
              </a:rPr>
              <a:t> bucket </a:t>
            </a:r>
            <a:r>
              <a:rPr lang="en-US" sz="1400" b="0">
                <a:solidFill>
                  <a:srgbClr val="0000FF"/>
                </a:solidFill>
                <a:latin typeface="Arial"/>
                <a:ea typeface="Arial"/>
                <a:cs typeface="Arial"/>
                <a:sym typeface="Arial"/>
              </a:rPr>
              <a:t>DESC</a:t>
            </a:r>
            <a:r>
              <a:rPr lang="en-US" sz="1400" b="0">
                <a:solidFill>
                  <a:srgbClr val="000000"/>
                </a:solidFill>
                <a:latin typeface="Arial"/>
                <a:ea typeface="Arial"/>
                <a:cs typeface="Arial"/>
                <a:sym typeface="Arial"/>
              </a:rPr>
              <a:t> </a:t>
            </a:r>
            <a:r>
              <a:rPr lang="en-US" sz="1400" b="0">
                <a:solidFill>
                  <a:srgbClr val="0000FF"/>
                </a:solidFill>
                <a:latin typeface="Arial"/>
                <a:ea typeface="Arial"/>
                <a:cs typeface="Arial"/>
                <a:sym typeface="Arial"/>
              </a:rPr>
              <a:t>LIMIT</a:t>
            </a:r>
            <a:r>
              <a:rPr lang="en-US" sz="1400" b="0">
                <a:solidFill>
                  <a:srgbClr val="000000"/>
                </a:solidFill>
                <a:latin typeface="Arial"/>
                <a:ea typeface="Arial"/>
                <a:cs typeface="Arial"/>
                <a:sym typeface="Arial"/>
              </a:rPr>
              <a:t> </a:t>
            </a:r>
            <a:r>
              <a:rPr lang="en-US" sz="1400" b="0">
                <a:solidFill>
                  <a:srgbClr val="098658"/>
                </a:solidFill>
                <a:latin typeface="Arial"/>
                <a:ea typeface="Arial"/>
                <a:cs typeface="Arial"/>
                <a:sym typeface="Arial"/>
              </a:rPr>
              <a:t>1</a:t>
            </a:r>
            <a:r>
              <a:rPr lang="en-US" sz="1400" b="0">
                <a:solidFill>
                  <a:srgbClr val="000000"/>
                </a:solidFill>
                <a:latin typeface="Arial"/>
                <a:ea typeface="Arial"/>
                <a:cs typeface="Arial"/>
                <a:sym typeface="Arial"/>
              </a:rPr>
              <a:t>;</a:t>
            </a:r>
            <a:endParaRPr/>
          </a:p>
          <a:p>
            <a:pPr marL="252000" lvl="0" indent="-252000" algn="l" rtl="0">
              <a:lnSpc>
                <a:spcPct val="115789"/>
              </a:lnSpc>
              <a:spcBef>
                <a:spcPts val="600"/>
              </a:spcBef>
              <a:spcAft>
                <a:spcPts val="0"/>
              </a:spcAft>
              <a:buClr>
                <a:schemeClr val="dk1"/>
              </a:buClr>
              <a:buSzPts val="1900"/>
              <a:buChar char="•"/>
            </a:pPr>
            <a:r>
              <a:rPr lang="en-US"/>
              <a:t>Query according to the information sent by the NOTIFY as soon as the message is received</a:t>
            </a:r>
            <a:endParaRPr/>
          </a:p>
          <a:p>
            <a:pPr marL="252000" lvl="0" indent="-252000" algn="l" rtl="0">
              <a:lnSpc>
                <a:spcPct val="115789"/>
              </a:lnSpc>
              <a:spcBef>
                <a:spcPts val="600"/>
              </a:spcBef>
              <a:spcAft>
                <a:spcPts val="0"/>
              </a:spcAft>
              <a:buClr>
                <a:schemeClr val="dk1"/>
              </a:buClr>
              <a:buSzPts val="1900"/>
              <a:buChar char="•"/>
            </a:pPr>
            <a:r>
              <a:rPr lang="en-US"/>
              <a:t>Performance: 52s write delay, </a:t>
            </a:r>
            <a:r>
              <a:rPr lang="en-US">
                <a:solidFill>
                  <a:srgbClr val="00B050"/>
                </a:solidFill>
              </a:rPr>
              <a:t>200ms</a:t>
            </a:r>
            <a:r>
              <a:rPr lang="en-US"/>
              <a:t> for completing a dump loop, near real-time updates (depends on the background job speed)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5"/>
          <p:cNvSpPr txBox="1">
            <a:spLocks noGrp="1"/>
          </p:cNvSpPr>
          <p:nvPr>
            <p:ph type="ctrTitle"/>
          </p:nvPr>
        </p:nvSpPr>
        <p:spPr>
          <a:xfrm>
            <a:off x="612331" y="994730"/>
            <a:ext cx="7344045" cy="39968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US"/>
              <a:t>Solution 4: Triggers without Cagg</a:t>
            </a:r>
            <a:endParaRPr/>
          </a:p>
        </p:txBody>
      </p:sp>
      <p:sp>
        <p:nvSpPr>
          <p:cNvPr id="288" name="Google Shape;288;p25"/>
          <p:cNvSpPr txBox="1">
            <a:spLocks noGrp="1"/>
          </p:cNvSpPr>
          <p:nvPr>
            <p:ph type="body" idx="1"/>
          </p:nvPr>
        </p:nvSpPr>
        <p:spPr>
          <a:xfrm>
            <a:off x="323528" y="1635646"/>
            <a:ext cx="8064896" cy="3168352"/>
          </a:xfrm>
          <a:prstGeom prst="rect">
            <a:avLst/>
          </a:prstGeom>
          <a:noFill/>
          <a:ln>
            <a:noFill/>
          </a:ln>
        </p:spPr>
        <p:txBody>
          <a:bodyPr spcFirstLastPara="1" wrap="square" lIns="91425" tIns="45700" rIns="91425" bIns="45700" anchor="t" anchorCtr="0">
            <a:noAutofit/>
          </a:bodyPr>
          <a:lstStyle/>
          <a:p>
            <a:pPr marL="252000" lvl="0" indent="-252000" algn="l" rtl="0">
              <a:lnSpc>
                <a:spcPct val="157142"/>
              </a:lnSpc>
              <a:spcBef>
                <a:spcPts val="0"/>
              </a:spcBef>
              <a:spcAft>
                <a:spcPts val="0"/>
              </a:spcAft>
              <a:buClr>
                <a:srgbClr val="000000"/>
              </a:buClr>
              <a:buSzPts val="1400"/>
              <a:buChar char="•"/>
            </a:pPr>
            <a:r>
              <a:rPr lang="en-US" sz="1400" b="0">
                <a:solidFill>
                  <a:srgbClr val="000000"/>
                </a:solidFill>
                <a:latin typeface="Arial"/>
                <a:ea typeface="Arial"/>
                <a:cs typeface="Arial"/>
                <a:sym typeface="Arial"/>
              </a:rPr>
              <a:t>PERFORM pg_notify(</a:t>
            </a:r>
            <a:r>
              <a:rPr lang="en-US" sz="1400" b="0">
                <a:solidFill>
                  <a:srgbClr val="A31515"/>
                </a:solidFill>
                <a:latin typeface="Arial"/>
                <a:ea typeface="Arial"/>
                <a:cs typeface="Arial"/>
                <a:sym typeface="Arial"/>
              </a:rPr>
              <a:t>'gpu_usage_insertion'</a:t>
            </a:r>
            <a:r>
              <a:rPr lang="en-US" sz="1400" b="0">
                <a:solidFill>
                  <a:srgbClr val="000000"/>
                </a:solidFill>
                <a:latin typeface="Arial"/>
                <a:ea typeface="Arial"/>
                <a:cs typeface="Arial"/>
                <a:sym typeface="Arial"/>
              </a:rPr>
              <a:t>, (NEW.host || </a:t>
            </a:r>
            <a:r>
              <a:rPr lang="en-US" sz="1400" b="0">
                <a:solidFill>
                  <a:srgbClr val="A31515"/>
                </a:solidFill>
                <a:latin typeface="Arial"/>
                <a:ea typeface="Arial"/>
                <a:cs typeface="Arial"/>
                <a:sym typeface="Arial"/>
              </a:rPr>
              <a:t>','</a:t>
            </a:r>
            <a:r>
              <a:rPr lang="en-US" sz="1400" b="0">
                <a:solidFill>
                  <a:srgbClr val="000000"/>
                </a:solidFill>
                <a:latin typeface="Arial"/>
                <a:ea typeface="Arial"/>
                <a:cs typeface="Arial"/>
                <a:sym typeface="Arial"/>
              </a:rPr>
              <a:t> || NEW.gpu || </a:t>
            </a:r>
            <a:r>
              <a:rPr lang="en-US" sz="1400" b="0">
                <a:solidFill>
                  <a:srgbClr val="A31515"/>
                </a:solidFill>
                <a:latin typeface="Arial"/>
                <a:ea typeface="Arial"/>
                <a:cs typeface="Arial"/>
                <a:sym typeface="Arial"/>
              </a:rPr>
              <a:t>','</a:t>
            </a:r>
            <a:r>
              <a:rPr lang="en-US" sz="1400" b="0">
                <a:solidFill>
                  <a:srgbClr val="000000"/>
                </a:solidFill>
                <a:latin typeface="Arial"/>
                <a:ea typeface="Arial"/>
                <a:cs typeface="Arial"/>
                <a:sym typeface="Arial"/>
              </a:rPr>
              <a:t> || NEW.job || </a:t>
            </a:r>
            <a:r>
              <a:rPr lang="en-US" sz="1400" b="0">
                <a:solidFill>
                  <a:srgbClr val="A31515"/>
                </a:solidFill>
                <a:latin typeface="Arial"/>
                <a:ea typeface="Arial"/>
                <a:cs typeface="Arial"/>
                <a:sym typeface="Arial"/>
              </a:rPr>
              <a:t>','</a:t>
            </a:r>
            <a:r>
              <a:rPr lang="en-US" sz="1400" b="0">
                <a:solidFill>
                  <a:srgbClr val="000000"/>
                </a:solidFill>
                <a:latin typeface="Arial"/>
                <a:ea typeface="Arial"/>
                <a:cs typeface="Arial"/>
                <a:sym typeface="Arial"/>
              </a:rPr>
              <a:t> || NEW.load_gpu || </a:t>
            </a:r>
            <a:r>
              <a:rPr lang="en-US" sz="1400" b="0">
                <a:solidFill>
                  <a:srgbClr val="A31515"/>
                </a:solidFill>
                <a:latin typeface="Arial"/>
                <a:ea typeface="Arial"/>
                <a:cs typeface="Arial"/>
                <a:sym typeface="Arial"/>
              </a:rPr>
              <a:t>','</a:t>
            </a:r>
            <a:r>
              <a:rPr lang="en-US" sz="1400" b="0">
                <a:solidFill>
                  <a:srgbClr val="000000"/>
                </a:solidFill>
                <a:latin typeface="Arial"/>
                <a:ea typeface="Arial"/>
                <a:cs typeface="Arial"/>
                <a:sym typeface="Arial"/>
              </a:rPr>
              <a:t> || NEW.load_memory || </a:t>
            </a:r>
            <a:r>
              <a:rPr lang="en-US" sz="1400" b="0">
                <a:solidFill>
                  <a:srgbClr val="A31515"/>
                </a:solidFill>
                <a:latin typeface="Arial"/>
                <a:ea typeface="Arial"/>
                <a:cs typeface="Arial"/>
                <a:sym typeface="Arial"/>
              </a:rPr>
              <a:t>','</a:t>
            </a:r>
            <a:r>
              <a:rPr lang="en-US" sz="1400" b="0">
                <a:solidFill>
                  <a:srgbClr val="000000"/>
                </a:solidFill>
                <a:latin typeface="Arial"/>
                <a:ea typeface="Arial"/>
                <a:cs typeface="Arial"/>
                <a:sym typeface="Arial"/>
              </a:rPr>
              <a:t> || NEW.used_mem || </a:t>
            </a:r>
            <a:r>
              <a:rPr lang="en-US" sz="1400" b="0">
                <a:solidFill>
                  <a:srgbClr val="A31515"/>
                </a:solidFill>
                <a:latin typeface="Arial"/>
                <a:ea typeface="Arial"/>
                <a:cs typeface="Arial"/>
                <a:sym typeface="Arial"/>
              </a:rPr>
              <a:t>','</a:t>
            </a:r>
            <a:r>
              <a:rPr lang="en-US" sz="1400" b="0">
                <a:solidFill>
                  <a:srgbClr val="000000"/>
                </a:solidFill>
                <a:latin typeface="Arial"/>
                <a:ea typeface="Arial"/>
                <a:cs typeface="Arial"/>
                <a:sym typeface="Arial"/>
              </a:rPr>
              <a:t> || NEW.power || </a:t>
            </a:r>
            <a:r>
              <a:rPr lang="en-US" sz="1400" b="0">
                <a:solidFill>
                  <a:srgbClr val="A31515"/>
                </a:solidFill>
                <a:latin typeface="Arial"/>
                <a:ea typeface="Arial"/>
                <a:cs typeface="Arial"/>
                <a:sym typeface="Arial"/>
              </a:rPr>
              <a:t>','</a:t>
            </a:r>
            <a:r>
              <a:rPr lang="en-US" sz="1400" b="0">
                <a:solidFill>
                  <a:srgbClr val="000000"/>
                </a:solidFill>
                <a:latin typeface="Arial"/>
                <a:ea typeface="Arial"/>
                <a:cs typeface="Arial"/>
                <a:sym typeface="Arial"/>
              </a:rPr>
              <a:t> || NEW.temperature)::</a:t>
            </a:r>
            <a:r>
              <a:rPr lang="en-US" sz="1400" b="0">
                <a:solidFill>
                  <a:srgbClr val="0000FF"/>
                </a:solidFill>
                <a:latin typeface="Arial"/>
                <a:ea typeface="Arial"/>
                <a:cs typeface="Arial"/>
                <a:sym typeface="Arial"/>
              </a:rPr>
              <a:t>text</a:t>
            </a:r>
            <a:r>
              <a:rPr lang="en-US" sz="1400" b="0">
                <a:solidFill>
                  <a:srgbClr val="000000"/>
                </a:solidFill>
                <a:latin typeface="Arial"/>
                <a:ea typeface="Arial"/>
                <a:cs typeface="Arial"/>
                <a:sym typeface="Arial"/>
              </a:rPr>
              <a:t>);</a:t>
            </a:r>
            <a:endParaRPr/>
          </a:p>
          <a:p>
            <a:pPr marL="252000" lvl="0" indent="-252000" algn="l" rtl="0">
              <a:lnSpc>
                <a:spcPct val="115789"/>
              </a:lnSpc>
              <a:spcBef>
                <a:spcPts val="600"/>
              </a:spcBef>
              <a:spcAft>
                <a:spcPts val="0"/>
              </a:spcAft>
              <a:buClr>
                <a:schemeClr val="dk1"/>
              </a:buClr>
              <a:buSzPts val="1900"/>
              <a:buChar char="•"/>
            </a:pPr>
            <a:r>
              <a:rPr lang="en-US"/>
              <a:t>Use container/ring (Circular Linked List) to store the history data</a:t>
            </a:r>
            <a:endParaRPr/>
          </a:p>
          <a:p>
            <a:pPr marL="252000" lvl="0" indent="-252000" algn="l" rtl="0">
              <a:lnSpc>
                <a:spcPct val="115789"/>
              </a:lnSpc>
              <a:spcBef>
                <a:spcPts val="600"/>
              </a:spcBef>
              <a:spcAft>
                <a:spcPts val="0"/>
              </a:spcAft>
              <a:buClr>
                <a:schemeClr val="dk1"/>
              </a:buClr>
              <a:buSzPts val="1900"/>
              <a:buChar char="•"/>
            </a:pPr>
            <a:r>
              <a:rPr lang="en-US"/>
              <a:t>Do the aggregation by Golang</a:t>
            </a:r>
            <a:endParaRPr/>
          </a:p>
          <a:p>
            <a:pPr marL="252000" lvl="0" indent="-252000" algn="l" rtl="0">
              <a:lnSpc>
                <a:spcPct val="115789"/>
              </a:lnSpc>
              <a:spcBef>
                <a:spcPts val="600"/>
              </a:spcBef>
              <a:spcAft>
                <a:spcPts val="0"/>
              </a:spcAft>
              <a:buClr>
                <a:schemeClr val="dk1"/>
              </a:buClr>
              <a:buSzPts val="1900"/>
              <a:buChar char="•"/>
            </a:pPr>
            <a:r>
              <a:rPr lang="en-US"/>
              <a:t>Performance: 39s write delay, </a:t>
            </a:r>
            <a:r>
              <a:rPr lang="en-US">
                <a:solidFill>
                  <a:srgbClr val="00B050"/>
                </a:solidFill>
              </a:rPr>
              <a:t>600ms</a:t>
            </a:r>
            <a:r>
              <a:rPr lang="en-US"/>
              <a:t> for completing a dump loop, near real-time updates (depends on the background job speed)</a:t>
            </a:r>
            <a:endParaRPr/>
          </a:p>
          <a:p>
            <a:pPr marL="252000" lvl="0" indent="-131350" algn="l" rtl="0">
              <a:lnSpc>
                <a:spcPct val="115789"/>
              </a:lnSpc>
              <a:spcBef>
                <a:spcPts val="600"/>
              </a:spcBef>
              <a:spcAft>
                <a:spcPts val="0"/>
              </a:spcAft>
              <a:buClr>
                <a:schemeClr val="dk1"/>
              </a:buClr>
              <a:buSzPts val="19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6"/>
          <p:cNvSpPr txBox="1">
            <a:spLocks noGrp="1"/>
          </p:cNvSpPr>
          <p:nvPr>
            <p:ph type="ctrTitle"/>
          </p:nvPr>
        </p:nvSpPr>
        <p:spPr>
          <a:xfrm>
            <a:off x="612331" y="994730"/>
            <a:ext cx="7344045" cy="39968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endParaRPr/>
          </a:p>
        </p:txBody>
      </p:sp>
      <p:sp>
        <p:nvSpPr>
          <p:cNvPr id="295" name="Google Shape;295;p26"/>
          <p:cNvSpPr txBox="1">
            <a:spLocks noGrp="1"/>
          </p:cNvSpPr>
          <p:nvPr>
            <p:ph type="body" idx="1"/>
          </p:nvPr>
        </p:nvSpPr>
        <p:spPr>
          <a:xfrm>
            <a:off x="554491" y="1635646"/>
            <a:ext cx="7401885" cy="3168352"/>
          </a:xfrm>
          <a:prstGeom prst="rect">
            <a:avLst/>
          </a:prstGeom>
          <a:noFill/>
          <a:ln>
            <a:noFill/>
          </a:ln>
        </p:spPr>
        <p:txBody>
          <a:bodyPr spcFirstLastPara="1" wrap="square" lIns="91425" tIns="45700" rIns="91425" bIns="45700" anchor="t" anchorCtr="0">
            <a:noAutofit/>
          </a:bodyPr>
          <a:lstStyle/>
          <a:p>
            <a:pPr marL="252000" lvl="0" indent="-131350" algn="l" rtl="0">
              <a:lnSpc>
                <a:spcPct val="115789"/>
              </a:lnSpc>
              <a:spcBef>
                <a:spcPts val="0"/>
              </a:spcBef>
              <a:spcAft>
                <a:spcPts val="0"/>
              </a:spcAft>
              <a:buClr>
                <a:schemeClr val="dk1"/>
              </a:buClr>
              <a:buSzPts val="1900"/>
              <a:buNone/>
            </a:pPr>
            <a:endParaRPr/>
          </a:p>
        </p:txBody>
      </p:sp>
      <p:pic>
        <p:nvPicPr>
          <p:cNvPr id="296" name="Google Shape;296;p26"/>
          <p:cNvPicPr preferRelativeResize="0"/>
          <p:nvPr/>
        </p:nvPicPr>
        <p:blipFill rotWithShape="1">
          <a:blip r:embed="rId3">
            <a:alphaModFix/>
          </a:blip>
          <a:srcRect/>
          <a:stretch/>
        </p:blipFill>
        <p:spPr>
          <a:xfrm>
            <a:off x="1472993" y="772449"/>
            <a:ext cx="6198013" cy="43710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3"/>
          <p:cNvSpPr txBox="1">
            <a:spLocks noGrp="1"/>
          </p:cNvSpPr>
          <p:nvPr>
            <p:ph type="ctrTitle"/>
          </p:nvPr>
        </p:nvSpPr>
        <p:spPr>
          <a:xfrm>
            <a:off x="614996" y="1003753"/>
            <a:ext cx="7485396" cy="39968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US"/>
              <a:t>GPU nodes of CSC Supercomputers</a:t>
            </a:r>
            <a:endParaRPr/>
          </a:p>
        </p:txBody>
      </p:sp>
      <p:graphicFrame>
        <p:nvGraphicFramePr>
          <p:cNvPr id="65" name="Google Shape;65;p3"/>
          <p:cNvGraphicFramePr/>
          <p:nvPr/>
        </p:nvGraphicFramePr>
        <p:xfrm>
          <a:off x="475722" y="1649432"/>
          <a:ext cx="3545000" cy="2468930"/>
        </p:xfrm>
        <a:graphic>
          <a:graphicData uri="http://schemas.openxmlformats.org/drawingml/2006/table">
            <a:tbl>
              <a:tblPr firstRow="1" bandRow="1">
                <a:noFill/>
                <a:tableStyleId>{A39B7A9F-99FC-4CA3-BA2E-113708B39F2D}</a:tableStyleId>
              </a:tblPr>
              <a:tblGrid>
                <a:gridCol w="1071125">
                  <a:extLst>
                    <a:ext uri="{9D8B030D-6E8A-4147-A177-3AD203B41FA5}">
                      <a16:colId xmlns:a16="http://schemas.microsoft.com/office/drawing/2014/main" val="20000"/>
                    </a:ext>
                  </a:extLst>
                </a:gridCol>
                <a:gridCol w="856900">
                  <a:extLst>
                    <a:ext uri="{9D8B030D-6E8A-4147-A177-3AD203B41FA5}">
                      <a16:colId xmlns:a16="http://schemas.microsoft.com/office/drawing/2014/main" val="20001"/>
                    </a:ext>
                  </a:extLst>
                </a:gridCol>
                <a:gridCol w="856900">
                  <a:extLst>
                    <a:ext uri="{9D8B030D-6E8A-4147-A177-3AD203B41FA5}">
                      <a16:colId xmlns:a16="http://schemas.microsoft.com/office/drawing/2014/main" val="20002"/>
                    </a:ext>
                  </a:extLst>
                </a:gridCol>
                <a:gridCol w="760075">
                  <a:extLst>
                    <a:ext uri="{9D8B030D-6E8A-4147-A177-3AD203B41FA5}">
                      <a16:colId xmlns:a16="http://schemas.microsoft.com/office/drawing/2014/main" val="20003"/>
                    </a:ext>
                  </a:extLst>
                </a:gridCol>
              </a:tblGrid>
              <a:tr h="241225">
                <a:tc>
                  <a:txBody>
                    <a:bodyPr/>
                    <a:lstStyle/>
                    <a:p>
                      <a:pPr marL="0" marR="0" lvl="0" indent="0" algn="l" rtl="0">
                        <a:spcBef>
                          <a:spcPts val="0"/>
                        </a:spcBef>
                        <a:spcAft>
                          <a:spcPts val="0"/>
                        </a:spcAft>
                        <a:buNone/>
                      </a:pPr>
                      <a:r>
                        <a:rPr lang="en-US" sz="1200" u="none" strike="noStrike" cap="none"/>
                        <a:t>GPU for HPC</a:t>
                      </a:r>
                      <a:endParaRPr sz="1200"/>
                    </a:p>
                  </a:txBody>
                  <a:tcPr marL="91450" marR="91450" marT="45725" marB="45725"/>
                </a:tc>
                <a:tc>
                  <a:txBody>
                    <a:bodyPr/>
                    <a:lstStyle/>
                    <a:p>
                      <a:pPr marL="0" marR="0" lvl="0" indent="0" algn="l" rtl="0">
                        <a:spcBef>
                          <a:spcPts val="0"/>
                        </a:spcBef>
                        <a:spcAft>
                          <a:spcPts val="0"/>
                        </a:spcAft>
                        <a:buNone/>
                      </a:pPr>
                      <a:r>
                        <a:rPr lang="en-US" sz="1200"/>
                        <a:t>Puhti [1]</a:t>
                      </a:r>
                      <a:endParaRPr sz="1200"/>
                    </a:p>
                  </a:txBody>
                  <a:tcPr marL="91450" marR="91450" marT="45725" marB="45725"/>
                </a:tc>
                <a:tc>
                  <a:txBody>
                    <a:bodyPr/>
                    <a:lstStyle/>
                    <a:p>
                      <a:pPr marL="0" marR="0" lvl="0" indent="0" algn="l" rtl="0">
                        <a:spcBef>
                          <a:spcPts val="0"/>
                        </a:spcBef>
                        <a:spcAft>
                          <a:spcPts val="0"/>
                        </a:spcAft>
                        <a:buNone/>
                      </a:pPr>
                      <a:r>
                        <a:rPr lang="en-US" sz="1200"/>
                        <a:t>Mahti [2]</a:t>
                      </a:r>
                      <a:endParaRPr sz="1200"/>
                    </a:p>
                  </a:txBody>
                  <a:tcPr marL="91450" marR="91450" marT="45725" marB="45725"/>
                </a:tc>
                <a:tc>
                  <a:txBody>
                    <a:bodyPr/>
                    <a:lstStyle/>
                    <a:p>
                      <a:pPr marL="0" marR="0" lvl="0" indent="0" algn="l" rtl="0">
                        <a:spcBef>
                          <a:spcPts val="0"/>
                        </a:spcBef>
                        <a:spcAft>
                          <a:spcPts val="0"/>
                        </a:spcAft>
                        <a:buNone/>
                      </a:pPr>
                      <a:r>
                        <a:rPr lang="en-US" sz="1200"/>
                        <a:t>LUMI [3]</a:t>
                      </a:r>
                      <a:endParaRPr sz="1200"/>
                    </a:p>
                  </a:txBody>
                  <a:tcPr marL="91450" marR="91450" marT="45725" marB="45725"/>
                </a:tc>
                <a:extLst>
                  <a:ext uri="{0D108BD9-81ED-4DB2-BD59-A6C34878D82A}">
                    <a16:rowId xmlns:a16="http://schemas.microsoft.com/office/drawing/2014/main" val="10000"/>
                  </a:ext>
                </a:extLst>
              </a:tr>
              <a:tr h="241225">
                <a:tc>
                  <a:txBody>
                    <a:bodyPr/>
                    <a:lstStyle/>
                    <a:p>
                      <a:pPr marL="0" marR="0" lvl="0" indent="0" algn="l" rtl="0">
                        <a:spcBef>
                          <a:spcPts val="0"/>
                        </a:spcBef>
                        <a:spcAft>
                          <a:spcPts val="0"/>
                        </a:spcAft>
                        <a:buNone/>
                      </a:pPr>
                      <a:r>
                        <a:rPr lang="en-US" sz="1200"/>
                        <a:t>Number of GPU nodes</a:t>
                      </a:r>
                      <a:endParaRPr sz="1200"/>
                    </a:p>
                  </a:txBody>
                  <a:tcPr marL="91450" marR="91450" marT="45725" marB="45725"/>
                </a:tc>
                <a:tc>
                  <a:txBody>
                    <a:bodyPr/>
                    <a:lstStyle/>
                    <a:p>
                      <a:pPr marL="0" marR="0" lvl="0" indent="0" algn="l" rtl="0">
                        <a:spcBef>
                          <a:spcPts val="0"/>
                        </a:spcBef>
                        <a:spcAft>
                          <a:spcPts val="0"/>
                        </a:spcAft>
                        <a:buNone/>
                      </a:pPr>
                      <a:r>
                        <a:rPr lang="en-US" sz="1200"/>
                        <a:t>80</a:t>
                      </a:r>
                      <a:endParaRPr sz="1200"/>
                    </a:p>
                  </a:txBody>
                  <a:tcPr marL="91450" marR="91450" marT="45725" marB="45725"/>
                </a:tc>
                <a:tc>
                  <a:txBody>
                    <a:bodyPr/>
                    <a:lstStyle/>
                    <a:p>
                      <a:pPr marL="0" marR="0" lvl="0" indent="0" algn="l" rtl="0">
                        <a:spcBef>
                          <a:spcPts val="0"/>
                        </a:spcBef>
                        <a:spcAft>
                          <a:spcPts val="0"/>
                        </a:spcAft>
                        <a:buNone/>
                      </a:pPr>
                      <a:r>
                        <a:rPr lang="en-US" sz="1200"/>
                        <a:t>24</a:t>
                      </a:r>
                      <a:endParaRPr sz="1200"/>
                    </a:p>
                  </a:txBody>
                  <a:tcPr marL="91450" marR="91450" marT="45725" marB="45725"/>
                </a:tc>
                <a:tc>
                  <a:txBody>
                    <a:bodyPr/>
                    <a:lstStyle/>
                    <a:p>
                      <a:pPr marL="0" marR="0" lvl="0" indent="0" algn="l" rtl="0">
                        <a:spcBef>
                          <a:spcPts val="0"/>
                        </a:spcBef>
                        <a:spcAft>
                          <a:spcPts val="0"/>
                        </a:spcAft>
                        <a:buNone/>
                      </a:pPr>
                      <a:r>
                        <a:rPr lang="en-US" sz="1200"/>
                        <a:t>2928</a:t>
                      </a:r>
                      <a:endParaRPr sz="1200"/>
                    </a:p>
                  </a:txBody>
                  <a:tcPr marL="91450" marR="91450" marT="45725" marB="45725"/>
                </a:tc>
                <a:extLst>
                  <a:ext uri="{0D108BD9-81ED-4DB2-BD59-A6C34878D82A}">
                    <a16:rowId xmlns:a16="http://schemas.microsoft.com/office/drawing/2014/main" val="10001"/>
                  </a:ext>
                </a:extLst>
              </a:tr>
              <a:tr h="241225">
                <a:tc>
                  <a:txBody>
                    <a:bodyPr/>
                    <a:lstStyle/>
                    <a:p>
                      <a:pPr marL="0" marR="0" lvl="0" indent="0" algn="l" rtl="0">
                        <a:spcBef>
                          <a:spcPts val="0"/>
                        </a:spcBef>
                        <a:spcAft>
                          <a:spcPts val="0"/>
                        </a:spcAft>
                        <a:buNone/>
                      </a:pPr>
                      <a:r>
                        <a:rPr lang="en-US" sz="1200"/>
                        <a:t>GPU Model</a:t>
                      </a:r>
                      <a:endParaRPr sz="1200"/>
                    </a:p>
                  </a:txBody>
                  <a:tcPr marL="91450" marR="91450" marT="45725" marB="45725"/>
                </a:tc>
                <a:tc>
                  <a:txBody>
                    <a:bodyPr/>
                    <a:lstStyle/>
                    <a:p>
                      <a:pPr marL="0" marR="0" lvl="0" indent="0" algn="l" rtl="0">
                        <a:spcBef>
                          <a:spcPts val="0"/>
                        </a:spcBef>
                        <a:spcAft>
                          <a:spcPts val="0"/>
                        </a:spcAft>
                        <a:buNone/>
                      </a:pPr>
                      <a:r>
                        <a:rPr lang="en-US" sz="1200" b="0">
                          <a:solidFill>
                            <a:schemeClr val="dk1"/>
                          </a:solidFill>
                        </a:rPr>
                        <a:t>Nvidia V100</a:t>
                      </a:r>
                      <a:endParaRPr sz="1200"/>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a:solidFill>
                            <a:schemeClr val="dk1"/>
                          </a:solidFill>
                        </a:rPr>
                        <a:t>Nvidia A100</a:t>
                      </a:r>
                      <a:endParaRPr sz="1200"/>
                    </a:p>
                  </a:txBody>
                  <a:tcPr marL="91450" marR="91450" marT="45725" marB="45725"/>
                </a:tc>
                <a:tc>
                  <a:txBody>
                    <a:bodyPr/>
                    <a:lstStyle/>
                    <a:p>
                      <a:pPr marL="0" marR="0" lvl="0" indent="0" algn="l" rtl="0">
                        <a:spcBef>
                          <a:spcPts val="0"/>
                        </a:spcBef>
                        <a:spcAft>
                          <a:spcPts val="0"/>
                        </a:spcAft>
                        <a:buNone/>
                      </a:pPr>
                      <a:r>
                        <a:rPr lang="en-US" sz="1200"/>
                        <a:t>AMD MI250X</a:t>
                      </a:r>
                      <a:endParaRPr sz="1200"/>
                    </a:p>
                  </a:txBody>
                  <a:tcPr marL="91450" marR="91450" marT="45725" marB="45725"/>
                </a:tc>
                <a:extLst>
                  <a:ext uri="{0D108BD9-81ED-4DB2-BD59-A6C34878D82A}">
                    <a16:rowId xmlns:a16="http://schemas.microsoft.com/office/drawing/2014/main" val="10002"/>
                  </a:ext>
                </a:extLst>
              </a:tr>
              <a:tr h="241225">
                <a:tc>
                  <a:txBody>
                    <a:bodyPr/>
                    <a:lstStyle/>
                    <a:p>
                      <a:pPr marL="0" marR="0" lvl="0" indent="0" algn="l" rtl="0">
                        <a:spcBef>
                          <a:spcPts val="0"/>
                        </a:spcBef>
                        <a:spcAft>
                          <a:spcPts val="0"/>
                        </a:spcAft>
                        <a:buNone/>
                      </a:pPr>
                      <a:r>
                        <a:rPr lang="en-US" sz="1200"/>
                        <a:t>GPU number per node</a:t>
                      </a:r>
                      <a:endParaRPr sz="1200"/>
                    </a:p>
                  </a:txBody>
                  <a:tcPr marL="91450" marR="91450" marT="45725" marB="45725"/>
                </a:tc>
                <a:tc>
                  <a:txBody>
                    <a:bodyPr/>
                    <a:lstStyle/>
                    <a:p>
                      <a:pPr marL="0" marR="0" lvl="0" indent="0" algn="l" rtl="0">
                        <a:spcBef>
                          <a:spcPts val="0"/>
                        </a:spcBef>
                        <a:spcAft>
                          <a:spcPts val="0"/>
                        </a:spcAft>
                        <a:buNone/>
                      </a:pPr>
                      <a:r>
                        <a:rPr lang="en-US" sz="1200"/>
                        <a:t>4</a:t>
                      </a:r>
                      <a:endParaRPr sz="1200"/>
                    </a:p>
                  </a:txBody>
                  <a:tcPr marL="91450" marR="91450" marT="45725" marB="45725"/>
                </a:tc>
                <a:tc>
                  <a:txBody>
                    <a:bodyPr/>
                    <a:lstStyle/>
                    <a:p>
                      <a:pPr marL="0" marR="0" lvl="0" indent="0" algn="l" rtl="0">
                        <a:spcBef>
                          <a:spcPts val="0"/>
                        </a:spcBef>
                        <a:spcAft>
                          <a:spcPts val="0"/>
                        </a:spcAft>
                        <a:buNone/>
                      </a:pPr>
                      <a:r>
                        <a:rPr lang="en-US" sz="1200"/>
                        <a:t>4</a:t>
                      </a:r>
                      <a:endParaRPr sz="1200"/>
                    </a:p>
                  </a:txBody>
                  <a:tcPr marL="91450" marR="91450" marT="45725" marB="45725"/>
                </a:tc>
                <a:tc>
                  <a:txBody>
                    <a:bodyPr/>
                    <a:lstStyle/>
                    <a:p>
                      <a:pPr marL="0" marR="0" lvl="0" indent="0" algn="l" rtl="0">
                        <a:spcBef>
                          <a:spcPts val="0"/>
                        </a:spcBef>
                        <a:spcAft>
                          <a:spcPts val="0"/>
                        </a:spcAft>
                        <a:buNone/>
                      </a:pPr>
                      <a:r>
                        <a:rPr lang="en-US" sz="1200"/>
                        <a:t>4 / 8*</a:t>
                      </a:r>
                      <a:endParaRPr sz="1200"/>
                    </a:p>
                  </a:txBody>
                  <a:tcPr marL="91450" marR="91450" marT="45725" marB="45725"/>
                </a:tc>
                <a:extLst>
                  <a:ext uri="{0D108BD9-81ED-4DB2-BD59-A6C34878D82A}">
                    <a16:rowId xmlns:a16="http://schemas.microsoft.com/office/drawing/2014/main" val="10003"/>
                  </a:ext>
                </a:extLst>
              </a:tr>
              <a:tr h="241225">
                <a:tc>
                  <a:txBody>
                    <a:bodyPr/>
                    <a:lstStyle/>
                    <a:p>
                      <a:pPr marL="0" marR="0" lvl="0" indent="0" algn="l" rtl="0">
                        <a:spcBef>
                          <a:spcPts val="0"/>
                        </a:spcBef>
                        <a:spcAft>
                          <a:spcPts val="0"/>
                        </a:spcAft>
                        <a:buNone/>
                      </a:pPr>
                      <a:r>
                        <a:rPr lang="en-US" sz="1200"/>
                        <a:t>Total number of GPUs</a:t>
                      </a:r>
                      <a:endParaRPr sz="1200"/>
                    </a:p>
                  </a:txBody>
                  <a:tcPr marL="91450" marR="91450" marT="45725" marB="45725"/>
                </a:tc>
                <a:tc>
                  <a:txBody>
                    <a:bodyPr/>
                    <a:lstStyle/>
                    <a:p>
                      <a:pPr marL="0" marR="0" lvl="0" indent="0" algn="l" rtl="0">
                        <a:spcBef>
                          <a:spcPts val="0"/>
                        </a:spcBef>
                        <a:spcAft>
                          <a:spcPts val="0"/>
                        </a:spcAft>
                        <a:buNone/>
                      </a:pPr>
                      <a:r>
                        <a:rPr lang="en-US" sz="1200"/>
                        <a:t>320</a:t>
                      </a:r>
                      <a:endParaRPr sz="1200"/>
                    </a:p>
                  </a:txBody>
                  <a:tcPr marL="91450" marR="91450" marT="45725" marB="45725"/>
                </a:tc>
                <a:tc>
                  <a:txBody>
                    <a:bodyPr/>
                    <a:lstStyle/>
                    <a:p>
                      <a:pPr marL="0" marR="0" lvl="0" indent="0" algn="l" rtl="0">
                        <a:spcBef>
                          <a:spcPts val="0"/>
                        </a:spcBef>
                        <a:spcAft>
                          <a:spcPts val="0"/>
                        </a:spcAft>
                        <a:buNone/>
                      </a:pPr>
                      <a:r>
                        <a:rPr lang="en-US" sz="1200" dirty="0"/>
                        <a:t>96</a:t>
                      </a:r>
                      <a:endParaRPr sz="1200" dirty="0"/>
                    </a:p>
                  </a:txBody>
                  <a:tcPr marL="91450" marR="91450" marT="45725" marB="45725"/>
                </a:tc>
                <a:tc>
                  <a:txBody>
                    <a:bodyPr/>
                    <a:lstStyle/>
                    <a:p>
                      <a:pPr marL="0" marR="0" lvl="0" indent="0" algn="l" rtl="0">
                        <a:spcBef>
                          <a:spcPts val="0"/>
                        </a:spcBef>
                        <a:spcAft>
                          <a:spcPts val="0"/>
                        </a:spcAft>
                        <a:buNone/>
                      </a:pPr>
                      <a:r>
                        <a:rPr lang="en-US" sz="1200" dirty="0"/>
                        <a:t>11712 / 23424*</a:t>
                      </a:r>
                      <a:endParaRPr sz="1200" dirty="0"/>
                    </a:p>
                  </a:txBody>
                  <a:tcPr marL="91450" marR="91450" marT="45725" marB="45725"/>
                </a:tc>
                <a:extLst>
                  <a:ext uri="{0D108BD9-81ED-4DB2-BD59-A6C34878D82A}">
                    <a16:rowId xmlns:a16="http://schemas.microsoft.com/office/drawing/2014/main" val="10004"/>
                  </a:ext>
                </a:extLst>
              </a:tr>
            </a:tbl>
          </a:graphicData>
        </a:graphic>
      </p:graphicFrame>
      <p:sp>
        <p:nvSpPr>
          <p:cNvPr id="66" name="Google Shape;66;p3"/>
          <p:cNvSpPr txBox="1">
            <a:spLocks noGrp="1"/>
          </p:cNvSpPr>
          <p:nvPr>
            <p:ph type="body" idx="1"/>
          </p:nvPr>
        </p:nvSpPr>
        <p:spPr>
          <a:xfrm>
            <a:off x="398283" y="4118362"/>
            <a:ext cx="3699883" cy="90166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None/>
            </a:pPr>
            <a:r>
              <a:rPr lang="en-US" sz="1100" dirty="0"/>
              <a:t>* MI250x GPU is a multi-chip module (MCM) with two GPU dies named AMD Graphics Compute Die (GCD)</a:t>
            </a:r>
            <a:endParaRPr dirty="0"/>
          </a:p>
          <a:p>
            <a:pPr marL="0" lvl="0" indent="0" algn="l" rtl="0">
              <a:lnSpc>
                <a:spcPct val="100000"/>
              </a:lnSpc>
              <a:spcBef>
                <a:spcPts val="600"/>
              </a:spcBef>
              <a:spcAft>
                <a:spcPts val="0"/>
              </a:spcAft>
              <a:buClr>
                <a:schemeClr val="dk1"/>
              </a:buClr>
              <a:buSzPts val="1100"/>
              <a:buNone/>
            </a:pPr>
            <a:r>
              <a:rPr lang="en-US" sz="1100" b="1" dirty="0"/>
              <a:t>Table 1: GPU details for CSC HPC systems</a:t>
            </a:r>
            <a:endParaRPr dirty="0"/>
          </a:p>
        </p:txBody>
      </p:sp>
      <p:pic>
        <p:nvPicPr>
          <p:cNvPr id="67" name="Google Shape;67;p3"/>
          <p:cNvPicPr preferRelativeResize="0"/>
          <p:nvPr/>
        </p:nvPicPr>
        <p:blipFill rotWithShape="1">
          <a:blip r:embed="rId3">
            <a:alphaModFix/>
          </a:blip>
          <a:srcRect/>
          <a:stretch/>
        </p:blipFill>
        <p:spPr>
          <a:xfrm>
            <a:off x="4079890" y="1765352"/>
            <a:ext cx="4092981" cy="2110748"/>
          </a:xfrm>
          <a:prstGeom prst="rect">
            <a:avLst/>
          </a:prstGeom>
          <a:noFill/>
          <a:ln>
            <a:noFill/>
          </a:ln>
        </p:spPr>
      </p:pic>
      <p:sp>
        <p:nvSpPr>
          <p:cNvPr id="68" name="Google Shape;68;p3"/>
          <p:cNvSpPr txBox="1"/>
          <p:nvPr/>
        </p:nvSpPr>
        <p:spPr>
          <a:xfrm>
            <a:off x="4841848" y="3911954"/>
            <a:ext cx="2569063" cy="459996"/>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chemeClr val="dk1"/>
              </a:buClr>
              <a:buSzPts val="1100"/>
              <a:buFont typeface="Arial"/>
              <a:buNone/>
            </a:pPr>
            <a:r>
              <a:rPr lang="en-US" sz="1100" b="1" i="0" u="none" strike="noStrike" cap="none">
                <a:solidFill>
                  <a:schemeClr val="dk1"/>
                </a:solidFill>
                <a:latin typeface="Georgia"/>
                <a:ea typeface="Georgia"/>
                <a:cs typeface="Georgia"/>
                <a:sym typeface="Georgia"/>
              </a:rPr>
              <a:t>Figure 1: LUMI GPU node details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4"/>
          <p:cNvSpPr txBox="1">
            <a:spLocks noGrp="1"/>
          </p:cNvSpPr>
          <p:nvPr>
            <p:ph type="ctrTitle"/>
          </p:nvPr>
        </p:nvSpPr>
        <p:spPr>
          <a:xfrm>
            <a:off x="612331" y="994730"/>
            <a:ext cx="7344045" cy="39968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US"/>
              <a:t>Why alert service for GPU usage</a:t>
            </a:r>
            <a:endParaRPr/>
          </a:p>
        </p:txBody>
      </p:sp>
      <p:sp>
        <p:nvSpPr>
          <p:cNvPr id="75" name="Google Shape;75;p4"/>
          <p:cNvSpPr txBox="1">
            <a:spLocks noGrp="1"/>
          </p:cNvSpPr>
          <p:nvPr>
            <p:ph type="body" idx="1"/>
          </p:nvPr>
        </p:nvSpPr>
        <p:spPr>
          <a:xfrm>
            <a:off x="554491" y="1635646"/>
            <a:ext cx="7401885" cy="3168352"/>
          </a:xfrm>
          <a:prstGeom prst="rect">
            <a:avLst/>
          </a:prstGeom>
          <a:noFill/>
          <a:ln>
            <a:noFill/>
          </a:ln>
        </p:spPr>
        <p:txBody>
          <a:bodyPr spcFirstLastPara="1" wrap="square" lIns="91425" tIns="45700" rIns="91425" bIns="45700" anchor="t" anchorCtr="0">
            <a:noAutofit/>
          </a:bodyPr>
          <a:lstStyle/>
          <a:p>
            <a:pPr marL="252000" lvl="0" indent="-252000" algn="l" rtl="0">
              <a:lnSpc>
                <a:spcPct val="115789"/>
              </a:lnSpc>
              <a:spcBef>
                <a:spcPts val="0"/>
              </a:spcBef>
              <a:spcAft>
                <a:spcPts val="0"/>
              </a:spcAft>
              <a:buClr>
                <a:schemeClr val="dk1"/>
              </a:buClr>
              <a:buSzPts val="1900"/>
              <a:buChar char="•"/>
            </a:pPr>
            <a:r>
              <a:rPr lang="en-US"/>
              <a:t>GPU typically consumes the most power in the computing system</a:t>
            </a:r>
            <a:endParaRPr/>
          </a:p>
          <a:p>
            <a:pPr marL="252000" lvl="0" indent="-252000" algn="l" rtl="0">
              <a:lnSpc>
                <a:spcPct val="115789"/>
              </a:lnSpc>
              <a:spcBef>
                <a:spcPts val="600"/>
              </a:spcBef>
              <a:spcAft>
                <a:spcPts val="0"/>
              </a:spcAft>
              <a:buClr>
                <a:schemeClr val="dk1"/>
              </a:buClr>
              <a:buSzPts val="1900"/>
              <a:buChar char="•"/>
            </a:pPr>
            <a:r>
              <a:rPr lang="en-US"/>
              <a:t>e.g., for the LUMI computing node:</a:t>
            </a:r>
            <a:endParaRPr/>
          </a:p>
          <a:p>
            <a:pPr marL="252000" lvl="0" indent="-252000" algn="l" rtl="0">
              <a:lnSpc>
                <a:spcPct val="115789"/>
              </a:lnSpc>
              <a:spcBef>
                <a:spcPts val="600"/>
              </a:spcBef>
              <a:spcAft>
                <a:spcPts val="0"/>
              </a:spcAft>
              <a:buClr>
                <a:schemeClr val="dk1"/>
              </a:buClr>
              <a:buSzPts val="1900"/>
              <a:buChar char="•"/>
            </a:pPr>
            <a:r>
              <a:rPr lang="en-US" b="1"/>
              <a:t>CPU</a:t>
            </a:r>
            <a:r>
              <a:rPr lang="en-US"/>
              <a:t>: AMD 3</a:t>
            </a:r>
            <a:r>
              <a:rPr lang="en-US" baseline="30000"/>
              <a:t>rd</a:t>
            </a:r>
            <a:r>
              <a:rPr lang="en-US"/>
              <a:t> Gen EPYC, </a:t>
            </a:r>
            <a:r>
              <a:rPr lang="en-US" i="1"/>
              <a:t>64 cores</a:t>
            </a:r>
            <a:endParaRPr/>
          </a:p>
          <a:p>
            <a:pPr marL="540000" lvl="1" indent="-251999" algn="l" rtl="0">
              <a:lnSpc>
                <a:spcPct val="115789"/>
              </a:lnSpc>
              <a:spcBef>
                <a:spcPts val="600"/>
              </a:spcBef>
              <a:spcAft>
                <a:spcPts val="0"/>
              </a:spcAft>
              <a:buClr>
                <a:schemeClr val="dk1"/>
              </a:buClr>
              <a:buSzPts val="1900"/>
              <a:buChar char="-"/>
            </a:pPr>
            <a:r>
              <a:rPr lang="en-US"/>
              <a:t>TDP (Thermal Design Power) range: </a:t>
            </a:r>
            <a:r>
              <a:rPr lang="en-US" b="1"/>
              <a:t>280W</a:t>
            </a:r>
            <a:endParaRPr/>
          </a:p>
          <a:p>
            <a:pPr marL="540000" lvl="1" indent="-251999" algn="l" rtl="0">
              <a:lnSpc>
                <a:spcPct val="115789"/>
              </a:lnSpc>
              <a:spcBef>
                <a:spcPts val="600"/>
              </a:spcBef>
              <a:spcAft>
                <a:spcPts val="0"/>
              </a:spcAft>
              <a:buClr>
                <a:schemeClr val="dk1"/>
              </a:buClr>
              <a:buSzPts val="1900"/>
              <a:buChar char="-"/>
            </a:pPr>
            <a:r>
              <a:rPr lang="en-US" b="1"/>
              <a:t>4W</a:t>
            </a:r>
            <a:r>
              <a:rPr lang="en-US"/>
              <a:t> per reservation (core)</a:t>
            </a:r>
            <a:endParaRPr/>
          </a:p>
          <a:p>
            <a:pPr marL="252000" lvl="0" indent="-252000" algn="l" rtl="0">
              <a:lnSpc>
                <a:spcPct val="115789"/>
              </a:lnSpc>
              <a:spcBef>
                <a:spcPts val="600"/>
              </a:spcBef>
              <a:spcAft>
                <a:spcPts val="0"/>
              </a:spcAft>
              <a:buClr>
                <a:schemeClr val="dk1"/>
              </a:buClr>
              <a:buSzPts val="1900"/>
              <a:buChar char="•"/>
            </a:pPr>
            <a:r>
              <a:rPr lang="en-US" b="1"/>
              <a:t>GPU</a:t>
            </a:r>
            <a:r>
              <a:rPr lang="en-US"/>
              <a:t>: AMD MI250X, </a:t>
            </a:r>
            <a:r>
              <a:rPr lang="en-US" i="1"/>
              <a:t>2 GCD</a:t>
            </a:r>
            <a:endParaRPr/>
          </a:p>
          <a:p>
            <a:pPr marL="540000" lvl="1" indent="-251999" algn="l" rtl="0">
              <a:lnSpc>
                <a:spcPct val="115789"/>
              </a:lnSpc>
              <a:spcBef>
                <a:spcPts val="600"/>
              </a:spcBef>
              <a:spcAft>
                <a:spcPts val="0"/>
              </a:spcAft>
              <a:buClr>
                <a:schemeClr val="dk1"/>
              </a:buClr>
              <a:buSzPts val="1900"/>
              <a:buChar char="-"/>
            </a:pPr>
            <a:r>
              <a:rPr lang="en-US"/>
              <a:t>TDP range: </a:t>
            </a:r>
            <a:r>
              <a:rPr lang="en-US" b="1"/>
              <a:t>500W</a:t>
            </a:r>
            <a:endParaRPr/>
          </a:p>
          <a:p>
            <a:pPr marL="540000" lvl="1" indent="-251999" algn="l" rtl="0">
              <a:lnSpc>
                <a:spcPct val="115789"/>
              </a:lnSpc>
              <a:spcBef>
                <a:spcPts val="600"/>
              </a:spcBef>
              <a:spcAft>
                <a:spcPts val="0"/>
              </a:spcAft>
              <a:buClr>
                <a:srgbClr val="FF0000"/>
              </a:buClr>
              <a:buSzPts val="1900"/>
              <a:buChar char="-"/>
            </a:pPr>
            <a:r>
              <a:rPr lang="en-US" b="1">
                <a:solidFill>
                  <a:srgbClr val="FF0000"/>
                </a:solidFill>
              </a:rPr>
              <a:t>250W</a:t>
            </a:r>
            <a:r>
              <a:rPr lang="en-US"/>
              <a:t> per reservation (die)</a:t>
            </a:r>
            <a:endParaRPr/>
          </a:p>
          <a:p>
            <a:pPr marL="252000" lvl="0" indent="-131350" algn="l" rtl="0">
              <a:lnSpc>
                <a:spcPct val="115789"/>
              </a:lnSpc>
              <a:spcBef>
                <a:spcPts val="600"/>
              </a:spcBef>
              <a:spcAft>
                <a:spcPts val="0"/>
              </a:spcAft>
              <a:buClr>
                <a:schemeClr val="dk1"/>
              </a:buClr>
              <a:buSzPts val="1900"/>
              <a:buNone/>
            </a:pPr>
            <a:endParaRPr/>
          </a:p>
          <a:p>
            <a:pPr marL="252000" lvl="0" indent="-131350" algn="l" rtl="0">
              <a:lnSpc>
                <a:spcPct val="115789"/>
              </a:lnSpc>
              <a:spcBef>
                <a:spcPts val="600"/>
              </a:spcBef>
              <a:spcAft>
                <a:spcPts val="0"/>
              </a:spcAft>
              <a:buClr>
                <a:schemeClr val="dk1"/>
              </a:buClr>
              <a:buSzPts val="19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5"/>
          <p:cNvSpPr/>
          <p:nvPr/>
        </p:nvSpPr>
        <p:spPr>
          <a:xfrm>
            <a:off x="1331947" y="1103694"/>
            <a:ext cx="1584176" cy="576064"/>
          </a:xfrm>
          <a:prstGeom prst="rect">
            <a:avLst/>
          </a:prstGeom>
          <a:solidFill>
            <a:schemeClr val="lt1"/>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TimescaleDB</a:t>
            </a:r>
            <a:endParaRPr sz="1800" b="0" i="0" u="none" strike="noStrike" cap="none">
              <a:solidFill>
                <a:schemeClr val="dk1"/>
              </a:solidFill>
              <a:latin typeface="Arial"/>
              <a:ea typeface="Arial"/>
              <a:cs typeface="Arial"/>
              <a:sym typeface="Arial"/>
            </a:endParaRPr>
          </a:p>
        </p:txBody>
      </p:sp>
      <p:sp>
        <p:nvSpPr>
          <p:cNvPr id="82" name="Google Shape;82;p5"/>
          <p:cNvSpPr/>
          <p:nvPr/>
        </p:nvSpPr>
        <p:spPr>
          <a:xfrm>
            <a:off x="411301" y="2512460"/>
            <a:ext cx="1584176" cy="576064"/>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Timescale Reader</a:t>
            </a:r>
            <a:endParaRPr sz="1800" b="0" i="0" u="none" strike="noStrike" cap="none">
              <a:solidFill>
                <a:schemeClr val="dk1"/>
              </a:solidFill>
              <a:latin typeface="Arial"/>
              <a:ea typeface="Arial"/>
              <a:cs typeface="Arial"/>
              <a:sym typeface="Arial"/>
            </a:endParaRPr>
          </a:p>
        </p:txBody>
      </p:sp>
      <p:sp>
        <p:nvSpPr>
          <p:cNvPr id="83" name="Google Shape;83;p5"/>
          <p:cNvSpPr/>
          <p:nvPr/>
        </p:nvSpPr>
        <p:spPr>
          <a:xfrm>
            <a:off x="2465377" y="2512460"/>
            <a:ext cx="1584176" cy="576064"/>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Timescale Ingest</a:t>
            </a:r>
            <a:endParaRPr sz="1800" b="0" i="0" u="none" strike="noStrike" cap="none">
              <a:solidFill>
                <a:schemeClr val="dk1"/>
              </a:solidFill>
              <a:latin typeface="Arial"/>
              <a:ea typeface="Arial"/>
              <a:cs typeface="Arial"/>
              <a:sym typeface="Arial"/>
            </a:endParaRPr>
          </a:p>
        </p:txBody>
      </p:sp>
      <p:sp>
        <p:nvSpPr>
          <p:cNvPr id="84" name="Google Shape;84;p5"/>
          <p:cNvSpPr/>
          <p:nvPr/>
        </p:nvSpPr>
        <p:spPr>
          <a:xfrm>
            <a:off x="5742510" y="3396062"/>
            <a:ext cx="1584176" cy="576064"/>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Monitoring Client</a:t>
            </a:r>
            <a:endParaRPr sz="1800" b="0" i="0" u="none" strike="noStrike" cap="none">
              <a:solidFill>
                <a:schemeClr val="dk1"/>
              </a:solidFill>
              <a:latin typeface="Arial"/>
              <a:ea typeface="Arial"/>
              <a:cs typeface="Arial"/>
              <a:sym typeface="Arial"/>
            </a:endParaRPr>
          </a:p>
        </p:txBody>
      </p:sp>
      <p:sp>
        <p:nvSpPr>
          <p:cNvPr id="85" name="Google Shape;85;p5"/>
          <p:cNvSpPr/>
          <p:nvPr/>
        </p:nvSpPr>
        <p:spPr>
          <a:xfrm>
            <a:off x="5354467" y="2054458"/>
            <a:ext cx="2427205" cy="666833"/>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dirty="0">
                <a:solidFill>
                  <a:schemeClr val="dk1"/>
                </a:solidFill>
                <a:latin typeface="Arial"/>
                <a:ea typeface="Arial"/>
                <a:cs typeface="Arial"/>
                <a:sym typeface="Arial"/>
              </a:rPr>
              <a:t>Node</a:t>
            </a:r>
            <a:endParaRPr dirty="0"/>
          </a:p>
          <a:p>
            <a:pPr marL="0" marR="0" lvl="0" indent="0" algn="ctr" rtl="0">
              <a:spcBef>
                <a:spcPts val="0"/>
              </a:spcBef>
              <a:spcAft>
                <a:spcPts val="0"/>
              </a:spcAft>
              <a:buNone/>
            </a:pPr>
            <a:r>
              <a:rPr lang="en-US" sz="1200" b="0" i="0" u="none" strike="noStrike" cap="none" dirty="0" err="1">
                <a:solidFill>
                  <a:schemeClr val="dk1"/>
                </a:solidFill>
                <a:latin typeface="Arial"/>
                <a:ea typeface="Arial"/>
                <a:cs typeface="Arial"/>
                <a:sym typeface="Arial"/>
              </a:rPr>
              <a:t>Cgroups</a:t>
            </a:r>
            <a:r>
              <a:rPr lang="en-US" sz="1200" b="0" i="0" u="none" strike="noStrike" cap="none" dirty="0">
                <a:solidFill>
                  <a:schemeClr val="dk1"/>
                </a:solidFill>
                <a:latin typeface="Arial"/>
                <a:ea typeface="Arial"/>
                <a:cs typeface="Arial"/>
                <a:sym typeface="Arial"/>
              </a:rPr>
              <a:t>, /proc, </a:t>
            </a:r>
            <a:r>
              <a:rPr lang="en-US" sz="1200" b="0" i="0" u="none" strike="noStrike" cap="none" dirty="0" err="1">
                <a:solidFill>
                  <a:schemeClr val="dk1"/>
                </a:solidFill>
                <a:latin typeface="Arial"/>
                <a:ea typeface="Arial"/>
                <a:cs typeface="Arial"/>
                <a:sym typeface="Arial"/>
              </a:rPr>
              <a:t>nvidia</a:t>
            </a:r>
            <a:r>
              <a:rPr lang="en-US" sz="1200" b="0" i="0" u="none" strike="noStrike" cap="none" dirty="0">
                <a:solidFill>
                  <a:schemeClr val="dk1"/>
                </a:solidFill>
                <a:latin typeface="Arial"/>
                <a:ea typeface="Arial"/>
                <a:cs typeface="Arial"/>
                <a:sym typeface="Arial"/>
              </a:rPr>
              <a:t>-ml, </a:t>
            </a:r>
            <a:r>
              <a:rPr lang="en-US" sz="1200" b="0" i="0" u="none" strike="noStrike" cap="none" dirty="0" err="1">
                <a:solidFill>
                  <a:schemeClr val="dk1"/>
                </a:solidFill>
                <a:latin typeface="Arial"/>
                <a:ea typeface="Arial"/>
                <a:cs typeface="Arial"/>
                <a:sym typeface="Arial"/>
              </a:rPr>
              <a:t>ROCm</a:t>
            </a:r>
            <a:r>
              <a:rPr lang="en-US" sz="1200" b="0" i="0" u="none" strike="noStrike" cap="none" dirty="0">
                <a:solidFill>
                  <a:schemeClr val="dk1"/>
                </a:solidFill>
                <a:latin typeface="Arial"/>
                <a:ea typeface="Arial"/>
                <a:cs typeface="Arial"/>
                <a:sym typeface="Arial"/>
              </a:rPr>
              <a:t>-libs (AMD)</a:t>
            </a:r>
            <a:endParaRPr sz="1200" b="0" i="0" u="none" strike="noStrike" cap="none" dirty="0">
              <a:solidFill>
                <a:schemeClr val="dk1"/>
              </a:solidFill>
              <a:latin typeface="Arial"/>
              <a:ea typeface="Arial"/>
              <a:cs typeface="Arial"/>
              <a:sym typeface="Arial"/>
            </a:endParaRPr>
          </a:p>
        </p:txBody>
      </p:sp>
      <p:sp>
        <p:nvSpPr>
          <p:cNvPr id="86" name="Google Shape;86;p5"/>
          <p:cNvSpPr/>
          <p:nvPr/>
        </p:nvSpPr>
        <p:spPr>
          <a:xfrm>
            <a:off x="5721509" y="1433080"/>
            <a:ext cx="1584176" cy="576064"/>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Monitoring Server</a:t>
            </a:r>
            <a:endParaRPr sz="1800" b="0" i="0" u="none" strike="noStrike" cap="none">
              <a:solidFill>
                <a:schemeClr val="dk1"/>
              </a:solidFill>
              <a:latin typeface="Arial"/>
              <a:ea typeface="Arial"/>
              <a:cs typeface="Arial"/>
              <a:sym typeface="Arial"/>
            </a:endParaRPr>
          </a:p>
        </p:txBody>
      </p:sp>
      <p:sp>
        <p:nvSpPr>
          <p:cNvPr id="87" name="Google Shape;87;p5"/>
          <p:cNvSpPr/>
          <p:nvPr/>
        </p:nvSpPr>
        <p:spPr>
          <a:xfrm>
            <a:off x="5721509" y="3010063"/>
            <a:ext cx="1584176" cy="288499"/>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Job</a:t>
            </a:r>
            <a:endParaRPr sz="1800" b="0" i="0" u="none" strike="noStrike" cap="none">
              <a:solidFill>
                <a:schemeClr val="dk1"/>
              </a:solidFill>
              <a:latin typeface="Arial"/>
              <a:ea typeface="Arial"/>
              <a:cs typeface="Arial"/>
              <a:sym typeface="Arial"/>
            </a:endParaRPr>
          </a:p>
        </p:txBody>
      </p:sp>
      <p:cxnSp>
        <p:nvCxnSpPr>
          <p:cNvPr id="88" name="Google Shape;88;p5"/>
          <p:cNvCxnSpPr>
            <a:stCxn id="87" idx="2"/>
            <a:endCxn id="84" idx="1"/>
          </p:cNvCxnSpPr>
          <p:nvPr/>
        </p:nvCxnSpPr>
        <p:spPr>
          <a:xfrm>
            <a:off x="5721509" y="3154313"/>
            <a:ext cx="21000" cy="529800"/>
          </a:xfrm>
          <a:prstGeom prst="bentConnector3">
            <a:avLst>
              <a:gd name="adj1" fmla="val -1619586"/>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89" name="Google Shape;89;p5"/>
          <p:cNvCxnSpPr>
            <a:stCxn id="87" idx="6"/>
            <a:endCxn id="84" idx="3"/>
          </p:cNvCxnSpPr>
          <p:nvPr/>
        </p:nvCxnSpPr>
        <p:spPr>
          <a:xfrm>
            <a:off x="7305685" y="3154313"/>
            <a:ext cx="21000" cy="529800"/>
          </a:xfrm>
          <a:prstGeom prst="bentConnector3">
            <a:avLst>
              <a:gd name="adj1" fmla="val 166648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sp>
        <p:nvSpPr>
          <p:cNvPr id="90" name="Google Shape;90;p5"/>
          <p:cNvSpPr txBox="1"/>
          <p:nvPr/>
        </p:nvSpPr>
        <p:spPr>
          <a:xfrm>
            <a:off x="4771732" y="3226785"/>
            <a:ext cx="567735"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b="1" i="0" u="none" strike="noStrike" cap="none" dirty="0" err="1">
                <a:solidFill>
                  <a:schemeClr val="dk1"/>
                </a:solidFill>
                <a:latin typeface="Arial"/>
                <a:ea typeface="Arial"/>
                <a:cs typeface="Arial"/>
                <a:sym typeface="Arial"/>
              </a:rPr>
              <a:t>slurm</a:t>
            </a:r>
            <a:endParaRPr b="1" dirty="0">
              <a:solidFill>
                <a:schemeClr val="dk1"/>
              </a:solidFill>
              <a:latin typeface="Arial"/>
              <a:ea typeface="Arial"/>
              <a:cs typeface="Arial"/>
              <a:sym typeface="Arial"/>
            </a:endParaRPr>
          </a:p>
          <a:p>
            <a:pPr marL="0" marR="0" lvl="0" indent="0" algn="l" rtl="0">
              <a:spcBef>
                <a:spcPts val="0"/>
              </a:spcBef>
              <a:spcAft>
                <a:spcPts val="0"/>
              </a:spcAft>
              <a:buNone/>
            </a:pPr>
            <a:r>
              <a:rPr lang="en-US" b="1" dirty="0">
                <a:solidFill>
                  <a:schemeClr val="dk1"/>
                </a:solidFill>
                <a:latin typeface="Arial"/>
                <a:ea typeface="Arial"/>
                <a:cs typeface="Arial"/>
                <a:sym typeface="Arial"/>
              </a:rPr>
              <a:t>prolog</a:t>
            </a:r>
            <a:endParaRPr b="1" dirty="0">
              <a:solidFill>
                <a:schemeClr val="dk1"/>
              </a:solidFill>
              <a:latin typeface="Arial"/>
              <a:ea typeface="Arial"/>
              <a:cs typeface="Arial"/>
              <a:sym typeface="Arial"/>
            </a:endParaRPr>
          </a:p>
        </p:txBody>
      </p:sp>
      <p:sp>
        <p:nvSpPr>
          <p:cNvPr id="91" name="Google Shape;91;p5"/>
          <p:cNvSpPr txBox="1"/>
          <p:nvPr/>
        </p:nvSpPr>
        <p:spPr>
          <a:xfrm>
            <a:off x="7695161" y="3226785"/>
            <a:ext cx="537374"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b="1" dirty="0" err="1">
                <a:solidFill>
                  <a:schemeClr val="dk1"/>
                </a:solidFill>
                <a:latin typeface="Arial"/>
                <a:ea typeface="Arial"/>
                <a:cs typeface="Arial"/>
                <a:sym typeface="Arial"/>
              </a:rPr>
              <a:t>slurm</a:t>
            </a:r>
            <a:endParaRPr b="1" dirty="0">
              <a:solidFill>
                <a:schemeClr val="dk1"/>
              </a:solidFill>
              <a:latin typeface="Arial"/>
              <a:ea typeface="Arial"/>
              <a:cs typeface="Arial"/>
              <a:sym typeface="Arial"/>
            </a:endParaRPr>
          </a:p>
          <a:p>
            <a:pPr marL="0" marR="0" lvl="0" indent="0" algn="l" rtl="0">
              <a:spcBef>
                <a:spcPts val="0"/>
              </a:spcBef>
              <a:spcAft>
                <a:spcPts val="0"/>
              </a:spcAft>
              <a:buNone/>
            </a:pPr>
            <a:r>
              <a:rPr lang="en-US" b="1" dirty="0">
                <a:solidFill>
                  <a:schemeClr val="dk1"/>
                </a:solidFill>
                <a:latin typeface="Arial"/>
                <a:ea typeface="Arial"/>
                <a:cs typeface="Arial"/>
                <a:sym typeface="Arial"/>
              </a:rPr>
              <a:t>epilog</a:t>
            </a:r>
            <a:endParaRPr b="1" dirty="0">
              <a:solidFill>
                <a:schemeClr val="dk1"/>
              </a:solidFill>
              <a:latin typeface="Arial"/>
              <a:ea typeface="Arial"/>
              <a:cs typeface="Arial"/>
              <a:sym typeface="Arial"/>
            </a:endParaRPr>
          </a:p>
        </p:txBody>
      </p:sp>
      <p:cxnSp>
        <p:nvCxnSpPr>
          <p:cNvPr id="92" name="Google Shape;92;p5"/>
          <p:cNvCxnSpPr>
            <a:cxnSpLocks/>
          </p:cNvCxnSpPr>
          <p:nvPr/>
        </p:nvCxnSpPr>
        <p:spPr>
          <a:xfrm rot="5400000" flipH="1" flipV="1">
            <a:off x="3820423" y="1977631"/>
            <a:ext cx="2833910" cy="1743583"/>
          </a:xfrm>
          <a:prstGeom prst="bentConnector3">
            <a:avLst>
              <a:gd name="adj1" fmla="val 110198"/>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93" name="Google Shape;93;p5"/>
          <p:cNvCxnSpPr>
            <a:cxnSpLocks/>
          </p:cNvCxnSpPr>
          <p:nvPr/>
        </p:nvCxnSpPr>
        <p:spPr>
          <a:xfrm rot="10800000" flipV="1">
            <a:off x="4363982" y="4002796"/>
            <a:ext cx="1594556" cy="255406"/>
          </a:xfrm>
          <a:prstGeom prst="bentConnector3">
            <a:avLst>
              <a:gd name="adj1" fmla="val -498"/>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cxnSp>
        <p:nvCxnSpPr>
          <p:cNvPr id="94" name="Google Shape;94;p5"/>
          <p:cNvCxnSpPr/>
          <p:nvPr/>
        </p:nvCxnSpPr>
        <p:spPr>
          <a:xfrm rot="5400000" flipH="1">
            <a:off x="6240557" y="2262527"/>
            <a:ext cx="2853000" cy="1154700"/>
          </a:xfrm>
          <a:prstGeom prst="bentConnector3">
            <a:avLst>
              <a:gd name="adj1" fmla="val 110455"/>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95" name="Google Shape;95;p5"/>
          <p:cNvCxnSpPr>
            <a:cxnSpLocks/>
          </p:cNvCxnSpPr>
          <p:nvPr/>
        </p:nvCxnSpPr>
        <p:spPr>
          <a:xfrm>
            <a:off x="6820025" y="3973333"/>
            <a:ext cx="1424333" cy="284993"/>
          </a:xfrm>
          <a:prstGeom prst="bentConnector3">
            <a:avLst>
              <a:gd name="adj1" fmla="val 1133"/>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cxnSp>
      <p:sp>
        <p:nvSpPr>
          <p:cNvPr id="96" name="Google Shape;96;p5"/>
          <p:cNvSpPr txBox="1"/>
          <p:nvPr/>
        </p:nvSpPr>
        <p:spPr>
          <a:xfrm>
            <a:off x="4506019" y="4040162"/>
            <a:ext cx="1303310"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b="1" dirty="0">
                <a:solidFill>
                  <a:schemeClr val="dk1"/>
                </a:solidFill>
                <a:latin typeface="Arial"/>
                <a:ea typeface="Arial"/>
                <a:cs typeface="Arial"/>
                <a:sym typeface="Arial"/>
              </a:rPr>
              <a:t>Tell </a:t>
            </a:r>
            <a:r>
              <a:rPr lang="en-US" b="1" dirty="0" err="1">
                <a:solidFill>
                  <a:schemeClr val="dk1"/>
                </a:solidFill>
                <a:latin typeface="Arial"/>
                <a:ea typeface="Arial"/>
                <a:cs typeface="Arial"/>
                <a:sym typeface="Arial"/>
              </a:rPr>
              <a:t>MonServer</a:t>
            </a:r>
            <a:r>
              <a:rPr lang="en-US" b="1" dirty="0">
                <a:solidFill>
                  <a:schemeClr val="dk1"/>
                </a:solidFill>
                <a:latin typeface="Arial"/>
                <a:ea typeface="Arial"/>
                <a:cs typeface="Arial"/>
                <a:sym typeface="Arial"/>
              </a:rPr>
              <a:t> job starts</a:t>
            </a:r>
            <a:endParaRPr b="1" dirty="0">
              <a:solidFill>
                <a:schemeClr val="dk1"/>
              </a:solidFill>
              <a:latin typeface="Arial"/>
              <a:ea typeface="Arial"/>
              <a:cs typeface="Arial"/>
              <a:sym typeface="Arial"/>
            </a:endParaRPr>
          </a:p>
        </p:txBody>
      </p:sp>
      <p:sp>
        <p:nvSpPr>
          <p:cNvPr id="97" name="Google Shape;97;p5"/>
          <p:cNvSpPr txBox="1"/>
          <p:nvPr/>
        </p:nvSpPr>
        <p:spPr>
          <a:xfrm>
            <a:off x="6880536" y="4050933"/>
            <a:ext cx="1303310"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b="1" dirty="0">
                <a:solidFill>
                  <a:schemeClr val="dk1"/>
                </a:solidFill>
                <a:latin typeface="Arial"/>
                <a:ea typeface="Arial"/>
                <a:cs typeface="Arial"/>
                <a:sym typeface="Arial"/>
              </a:rPr>
              <a:t>Tell </a:t>
            </a:r>
            <a:r>
              <a:rPr lang="en-US" b="1" dirty="0" err="1">
                <a:solidFill>
                  <a:schemeClr val="dk1"/>
                </a:solidFill>
                <a:latin typeface="Arial"/>
                <a:ea typeface="Arial"/>
                <a:cs typeface="Arial"/>
                <a:sym typeface="Arial"/>
              </a:rPr>
              <a:t>MonServer</a:t>
            </a:r>
            <a:r>
              <a:rPr lang="en-US" b="1" dirty="0">
                <a:solidFill>
                  <a:schemeClr val="dk1"/>
                </a:solidFill>
                <a:latin typeface="Arial"/>
                <a:ea typeface="Arial"/>
                <a:cs typeface="Arial"/>
                <a:sym typeface="Arial"/>
              </a:rPr>
              <a:t> job ends</a:t>
            </a:r>
            <a:endParaRPr b="1" dirty="0">
              <a:solidFill>
                <a:schemeClr val="dk1"/>
              </a:solidFill>
              <a:latin typeface="Arial"/>
              <a:ea typeface="Arial"/>
              <a:cs typeface="Arial"/>
              <a:sym typeface="Arial"/>
            </a:endParaRPr>
          </a:p>
        </p:txBody>
      </p:sp>
      <p:cxnSp>
        <p:nvCxnSpPr>
          <p:cNvPr id="98" name="Google Shape;98;p5"/>
          <p:cNvCxnSpPr>
            <a:cxnSpLocks/>
            <a:stCxn id="86" idx="1"/>
            <a:endCxn id="85" idx="2"/>
          </p:cNvCxnSpPr>
          <p:nvPr/>
        </p:nvCxnSpPr>
        <p:spPr>
          <a:xfrm rot="10800000" flipV="1">
            <a:off x="5354467" y="1721111"/>
            <a:ext cx="367042" cy="666763"/>
          </a:xfrm>
          <a:prstGeom prst="bentConnector3">
            <a:avLst>
              <a:gd name="adj1" fmla="val 162282"/>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99" name="Google Shape;99;p5"/>
          <p:cNvCxnSpPr>
            <a:cxnSpLocks/>
            <a:stCxn id="86" idx="3"/>
            <a:endCxn id="85" idx="6"/>
          </p:cNvCxnSpPr>
          <p:nvPr/>
        </p:nvCxnSpPr>
        <p:spPr>
          <a:xfrm>
            <a:off x="7305685" y="1721112"/>
            <a:ext cx="475987" cy="666763"/>
          </a:xfrm>
          <a:prstGeom prst="bentConnector3">
            <a:avLst>
              <a:gd name="adj1" fmla="val 148027"/>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sp>
        <p:nvSpPr>
          <p:cNvPr id="100" name="Google Shape;100;p5"/>
          <p:cNvSpPr txBox="1"/>
          <p:nvPr/>
        </p:nvSpPr>
        <p:spPr>
          <a:xfrm>
            <a:off x="4384838" y="1160381"/>
            <a:ext cx="1710697" cy="64633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b="1" dirty="0">
                <a:solidFill>
                  <a:schemeClr val="dk1"/>
                </a:solidFill>
                <a:latin typeface="Arial"/>
                <a:ea typeface="Arial"/>
                <a:cs typeface="Arial"/>
                <a:sym typeface="Arial"/>
              </a:rPr>
              <a:t>Start collecting data</a:t>
            </a:r>
            <a:endParaRPr dirty="0"/>
          </a:p>
          <a:p>
            <a:pPr marL="0" marR="0" lvl="0" indent="0" algn="l" rtl="0">
              <a:spcBef>
                <a:spcPts val="0"/>
              </a:spcBef>
              <a:spcAft>
                <a:spcPts val="0"/>
              </a:spcAft>
              <a:buNone/>
            </a:pPr>
            <a:r>
              <a:rPr lang="en-US" b="1" dirty="0">
                <a:solidFill>
                  <a:schemeClr val="dk1"/>
                </a:solidFill>
                <a:latin typeface="Arial"/>
                <a:ea typeface="Arial"/>
                <a:cs typeface="Arial"/>
                <a:sym typeface="Arial"/>
              </a:rPr>
              <a:t>(with fixed</a:t>
            </a:r>
            <a:endParaRPr dirty="0"/>
          </a:p>
          <a:p>
            <a:pPr marL="0" marR="0" lvl="0" indent="0" algn="l" rtl="0">
              <a:spcBef>
                <a:spcPts val="0"/>
              </a:spcBef>
              <a:spcAft>
                <a:spcPts val="0"/>
              </a:spcAft>
              <a:buNone/>
            </a:pPr>
            <a:r>
              <a:rPr lang="en-US" b="1" dirty="0">
                <a:solidFill>
                  <a:schemeClr val="dk1"/>
                </a:solidFill>
                <a:latin typeface="Arial"/>
                <a:ea typeface="Arial"/>
                <a:cs typeface="Arial"/>
                <a:sym typeface="Arial"/>
              </a:rPr>
              <a:t>interval)</a:t>
            </a:r>
            <a:endParaRPr b="1" dirty="0">
              <a:solidFill>
                <a:schemeClr val="dk1"/>
              </a:solidFill>
              <a:latin typeface="Arial"/>
              <a:ea typeface="Arial"/>
              <a:cs typeface="Arial"/>
              <a:sym typeface="Arial"/>
            </a:endParaRPr>
          </a:p>
        </p:txBody>
      </p:sp>
      <p:sp>
        <p:nvSpPr>
          <p:cNvPr id="101" name="Google Shape;101;p5"/>
          <p:cNvSpPr txBox="1"/>
          <p:nvPr/>
        </p:nvSpPr>
        <p:spPr>
          <a:xfrm>
            <a:off x="7340348" y="1090691"/>
            <a:ext cx="931257" cy="64633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b="1" dirty="0">
                <a:solidFill>
                  <a:schemeClr val="dk1"/>
                </a:solidFill>
                <a:latin typeface="Arial"/>
                <a:ea typeface="Arial"/>
                <a:cs typeface="Arial"/>
                <a:sym typeface="Arial"/>
              </a:rPr>
              <a:t>Stop collecting</a:t>
            </a:r>
            <a:endParaRPr dirty="0"/>
          </a:p>
          <a:p>
            <a:pPr marL="0" marR="0" lvl="0" indent="0" algn="l" rtl="0">
              <a:spcBef>
                <a:spcPts val="0"/>
              </a:spcBef>
              <a:spcAft>
                <a:spcPts val="0"/>
              </a:spcAft>
              <a:buNone/>
            </a:pPr>
            <a:r>
              <a:rPr lang="en-US" b="1" dirty="0">
                <a:solidFill>
                  <a:schemeClr val="dk1"/>
                </a:solidFill>
                <a:latin typeface="Arial"/>
                <a:ea typeface="Arial"/>
                <a:cs typeface="Arial"/>
                <a:sym typeface="Arial"/>
              </a:rPr>
              <a:t>data</a:t>
            </a:r>
            <a:endParaRPr b="1" dirty="0">
              <a:solidFill>
                <a:schemeClr val="dk1"/>
              </a:solidFill>
              <a:latin typeface="Arial"/>
              <a:ea typeface="Arial"/>
              <a:cs typeface="Arial"/>
              <a:sym typeface="Arial"/>
            </a:endParaRPr>
          </a:p>
        </p:txBody>
      </p:sp>
      <p:cxnSp>
        <p:nvCxnSpPr>
          <p:cNvPr id="102" name="Google Shape;102;p5"/>
          <p:cNvCxnSpPr>
            <a:endCxn id="87" idx="0"/>
          </p:cNvCxnSpPr>
          <p:nvPr/>
        </p:nvCxnSpPr>
        <p:spPr>
          <a:xfrm>
            <a:off x="6513597" y="2800363"/>
            <a:ext cx="0" cy="209700"/>
          </a:xfrm>
          <a:prstGeom prst="straightConnector1">
            <a:avLst/>
          </a:prstGeom>
          <a:noFill/>
          <a:ln w="25400" cap="flat" cmpd="sng">
            <a:solidFill>
              <a:schemeClr val="accent2"/>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03" name="Google Shape;103;p5"/>
          <p:cNvCxnSpPr>
            <a:stCxn id="86" idx="0"/>
            <a:endCxn id="83" idx="0"/>
          </p:cNvCxnSpPr>
          <p:nvPr/>
        </p:nvCxnSpPr>
        <p:spPr>
          <a:xfrm rot="5400000">
            <a:off x="4345797" y="344680"/>
            <a:ext cx="1079400" cy="3256200"/>
          </a:xfrm>
          <a:prstGeom prst="bentConnector3">
            <a:avLst>
              <a:gd name="adj1" fmla="val -35125"/>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647"/>
              </a:srgbClr>
            </a:outerShdw>
          </a:effectLst>
        </p:spPr>
      </p:cxnSp>
      <p:sp>
        <p:nvSpPr>
          <p:cNvPr id="104" name="Google Shape;104;p5"/>
          <p:cNvSpPr txBox="1"/>
          <p:nvPr/>
        </p:nvSpPr>
        <p:spPr>
          <a:xfrm>
            <a:off x="3292828" y="1246638"/>
            <a:ext cx="1054251" cy="107721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b="1" dirty="0">
                <a:solidFill>
                  <a:schemeClr val="dk1"/>
                </a:solidFill>
                <a:latin typeface="Arial"/>
                <a:ea typeface="Arial"/>
                <a:cs typeface="Arial"/>
                <a:sym typeface="Arial"/>
              </a:rPr>
              <a:t>Trigger data ingestion when the </a:t>
            </a:r>
            <a:r>
              <a:rPr lang="en-US" b="1" dirty="0" err="1">
                <a:solidFill>
                  <a:schemeClr val="dk1"/>
                </a:solidFill>
                <a:latin typeface="Arial"/>
                <a:ea typeface="Arial"/>
                <a:cs typeface="Arial"/>
                <a:sym typeface="Arial"/>
              </a:rPr>
              <a:t>MonServer</a:t>
            </a:r>
            <a:r>
              <a:rPr lang="en-US" b="1" dirty="0">
                <a:solidFill>
                  <a:schemeClr val="dk1"/>
                </a:solidFill>
                <a:latin typeface="Arial"/>
                <a:ea typeface="Arial"/>
                <a:cs typeface="Arial"/>
                <a:sym typeface="Arial"/>
              </a:rPr>
              <a:t> buffer is full</a:t>
            </a:r>
            <a:endParaRPr b="1" dirty="0">
              <a:solidFill>
                <a:schemeClr val="dk1"/>
              </a:solidFill>
              <a:latin typeface="Arial"/>
              <a:ea typeface="Arial"/>
              <a:cs typeface="Arial"/>
              <a:sym typeface="Arial"/>
            </a:endParaRPr>
          </a:p>
        </p:txBody>
      </p:sp>
      <p:cxnSp>
        <p:nvCxnSpPr>
          <p:cNvPr id="105" name="Google Shape;105;p5"/>
          <p:cNvCxnSpPr>
            <a:stCxn id="83" idx="1"/>
            <a:endCxn id="81" idx="2"/>
          </p:cNvCxnSpPr>
          <p:nvPr/>
        </p:nvCxnSpPr>
        <p:spPr>
          <a:xfrm rot="10800000">
            <a:off x="2124035" y="1679758"/>
            <a:ext cx="341342" cy="1120734"/>
          </a:xfrm>
          <a:prstGeom prst="bentConnector2">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647"/>
              </a:srgbClr>
            </a:outerShdw>
          </a:effectLst>
        </p:spPr>
      </p:cxnSp>
      <p:sp>
        <p:nvSpPr>
          <p:cNvPr id="106" name="Google Shape;106;p5"/>
          <p:cNvSpPr txBox="1"/>
          <p:nvPr/>
        </p:nvSpPr>
        <p:spPr>
          <a:xfrm>
            <a:off x="2162984" y="1665222"/>
            <a:ext cx="1125184" cy="86177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b="1" dirty="0">
                <a:solidFill>
                  <a:schemeClr val="dk1"/>
                </a:solidFill>
                <a:latin typeface="Arial"/>
                <a:ea typeface="Arial"/>
                <a:cs typeface="Arial"/>
                <a:sym typeface="Arial"/>
              </a:rPr>
              <a:t>Write to DB when ingestion buffer is full</a:t>
            </a:r>
            <a:endParaRPr b="1" dirty="0">
              <a:solidFill>
                <a:schemeClr val="dk1"/>
              </a:solidFill>
              <a:latin typeface="Arial"/>
              <a:ea typeface="Arial"/>
              <a:cs typeface="Arial"/>
              <a:sym typeface="Arial"/>
            </a:endParaRPr>
          </a:p>
        </p:txBody>
      </p:sp>
      <p:cxnSp>
        <p:nvCxnSpPr>
          <p:cNvPr id="107" name="Google Shape;107;p5"/>
          <p:cNvCxnSpPr>
            <a:stCxn id="81" idx="1"/>
            <a:endCxn id="82" idx="0"/>
          </p:cNvCxnSpPr>
          <p:nvPr/>
        </p:nvCxnSpPr>
        <p:spPr>
          <a:xfrm rot="10800000" flipV="1">
            <a:off x="1203389" y="1391726"/>
            <a:ext cx="128558" cy="1120734"/>
          </a:xfrm>
          <a:prstGeom prst="bentConnector2">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647"/>
              </a:srgbClr>
            </a:outerShdw>
          </a:effectLst>
        </p:spPr>
      </p:cxnSp>
      <p:sp>
        <p:nvSpPr>
          <p:cNvPr id="108" name="Google Shape;108;p5"/>
          <p:cNvSpPr txBox="1"/>
          <p:nvPr/>
        </p:nvSpPr>
        <p:spPr>
          <a:xfrm>
            <a:off x="568264" y="3153129"/>
            <a:ext cx="2124815"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b="1" dirty="0">
                <a:solidFill>
                  <a:schemeClr val="dk1"/>
                </a:solidFill>
                <a:latin typeface="Arial"/>
                <a:ea typeface="Arial"/>
                <a:cs typeface="Arial"/>
                <a:sym typeface="Arial"/>
              </a:rPr>
              <a:t>Render graphs / table as of user requests</a:t>
            </a:r>
            <a:endParaRPr b="1" dirty="0">
              <a:solidFill>
                <a:schemeClr val="dk1"/>
              </a:solidFill>
              <a:latin typeface="Arial"/>
              <a:ea typeface="Arial"/>
              <a:cs typeface="Arial"/>
              <a:sym typeface="Arial"/>
            </a:endParaRPr>
          </a:p>
        </p:txBody>
      </p:sp>
      <p:sp>
        <p:nvSpPr>
          <p:cNvPr id="109" name="Google Shape;109;p5"/>
          <p:cNvSpPr/>
          <p:nvPr/>
        </p:nvSpPr>
        <p:spPr>
          <a:xfrm>
            <a:off x="3399877" y="3557678"/>
            <a:ext cx="648072" cy="623131"/>
          </a:xfrm>
          <a:prstGeom prst="smileyFace">
            <a:avLst>
              <a:gd name="adj" fmla="val 4653"/>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110" name="Google Shape;110;p5"/>
          <p:cNvSpPr txBox="1"/>
          <p:nvPr/>
        </p:nvSpPr>
        <p:spPr>
          <a:xfrm>
            <a:off x="3188979" y="4198091"/>
            <a:ext cx="1038746"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HPC User</a:t>
            </a:r>
            <a:endParaRPr/>
          </a:p>
        </p:txBody>
      </p:sp>
      <p:cxnSp>
        <p:nvCxnSpPr>
          <p:cNvPr id="111" name="Google Shape;111;p5"/>
          <p:cNvCxnSpPr>
            <a:stCxn id="109" idx="2"/>
            <a:endCxn id="112" idx="3"/>
          </p:cNvCxnSpPr>
          <p:nvPr/>
        </p:nvCxnSpPr>
        <p:spPr>
          <a:xfrm rot="10800000">
            <a:off x="2117077" y="3869244"/>
            <a:ext cx="1282800" cy="0"/>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647"/>
              </a:srgbClr>
            </a:outerShdw>
          </a:effectLst>
        </p:spPr>
      </p:cxnSp>
      <p:sp>
        <p:nvSpPr>
          <p:cNvPr id="113" name="Google Shape;113;p5"/>
          <p:cNvSpPr txBox="1"/>
          <p:nvPr/>
        </p:nvSpPr>
        <p:spPr>
          <a:xfrm>
            <a:off x="2220957" y="3640801"/>
            <a:ext cx="1209802"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b="1" dirty="0">
                <a:solidFill>
                  <a:schemeClr val="dk1"/>
                </a:solidFill>
                <a:latin typeface="Arial"/>
                <a:ea typeface="Arial"/>
                <a:cs typeface="Arial"/>
                <a:sym typeface="Arial"/>
              </a:rPr>
              <a:t>Check Usage</a:t>
            </a:r>
            <a:endParaRPr b="1" dirty="0">
              <a:solidFill>
                <a:schemeClr val="dk1"/>
              </a:solidFill>
              <a:latin typeface="Arial"/>
              <a:ea typeface="Arial"/>
              <a:cs typeface="Arial"/>
              <a:sym typeface="Arial"/>
            </a:endParaRPr>
          </a:p>
        </p:txBody>
      </p:sp>
      <p:sp>
        <p:nvSpPr>
          <p:cNvPr id="114" name="Google Shape;114;p5"/>
          <p:cNvSpPr/>
          <p:nvPr/>
        </p:nvSpPr>
        <p:spPr>
          <a:xfrm>
            <a:off x="532578" y="3845710"/>
            <a:ext cx="1462899" cy="41249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2" name="Google Shape;112;p5"/>
          <p:cNvSpPr/>
          <p:nvPr/>
        </p:nvSpPr>
        <p:spPr>
          <a:xfrm>
            <a:off x="289806" y="3581212"/>
            <a:ext cx="1827164" cy="576064"/>
          </a:xfrm>
          <a:prstGeom prst="rect">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Seff / Timescale Chart</a:t>
            </a:r>
            <a:endParaRPr sz="1800">
              <a:solidFill>
                <a:schemeClr val="dk1"/>
              </a:solidFill>
              <a:latin typeface="Arial"/>
              <a:ea typeface="Arial"/>
              <a:cs typeface="Arial"/>
              <a:sym typeface="Arial"/>
            </a:endParaRPr>
          </a:p>
        </p:txBody>
      </p:sp>
      <p:cxnSp>
        <p:nvCxnSpPr>
          <p:cNvPr id="115" name="Google Shape;115;p5"/>
          <p:cNvCxnSpPr>
            <a:stCxn id="112" idx="0"/>
            <a:endCxn id="82" idx="2"/>
          </p:cNvCxnSpPr>
          <p:nvPr/>
        </p:nvCxnSpPr>
        <p:spPr>
          <a:xfrm rot="10800000">
            <a:off x="1203388" y="3088612"/>
            <a:ext cx="0" cy="492600"/>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647"/>
              </a:srgbClr>
            </a:outerShdw>
          </a:effectLst>
        </p:spPr>
      </p:cxnSp>
      <p:sp>
        <p:nvSpPr>
          <p:cNvPr id="116" name="Google Shape;116;p5"/>
          <p:cNvSpPr txBox="1"/>
          <p:nvPr/>
        </p:nvSpPr>
        <p:spPr>
          <a:xfrm>
            <a:off x="78781" y="1763692"/>
            <a:ext cx="1097028" cy="64633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b="1" dirty="0">
                <a:solidFill>
                  <a:schemeClr val="dk1"/>
                </a:solidFill>
                <a:latin typeface="Arial"/>
                <a:ea typeface="Arial"/>
                <a:cs typeface="Arial"/>
                <a:sym typeface="Arial"/>
              </a:rPr>
              <a:t>API for fetching job usage data</a:t>
            </a:r>
            <a:endParaRPr b="1" dirty="0">
              <a:solidFill>
                <a:schemeClr val="dk1"/>
              </a:solidFill>
              <a:latin typeface="Arial"/>
              <a:ea typeface="Arial"/>
              <a:cs typeface="Arial"/>
              <a:sym typeface="Arial"/>
            </a:endParaRPr>
          </a:p>
        </p:txBody>
      </p:sp>
      <p:sp>
        <p:nvSpPr>
          <p:cNvPr id="117" name="Google Shape;117;p5"/>
          <p:cNvSpPr/>
          <p:nvPr/>
        </p:nvSpPr>
        <p:spPr>
          <a:xfrm>
            <a:off x="21948" y="1120200"/>
            <a:ext cx="1074754" cy="57328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err="1">
                <a:solidFill>
                  <a:schemeClr val="dk1"/>
                </a:solidFill>
                <a:latin typeface="Arial"/>
                <a:ea typeface="Arial"/>
                <a:cs typeface="Arial"/>
                <a:sym typeface="Arial"/>
              </a:rPr>
              <a:t>Lmod</a:t>
            </a:r>
            <a:endParaRPr sz="1800" dirty="0">
              <a:solidFill>
                <a:schemeClr val="dk1"/>
              </a:solidFill>
              <a:latin typeface="Arial"/>
              <a:ea typeface="Arial"/>
              <a:cs typeface="Arial"/>
              <a:sym typeface="Arial"/>
            </a:endParaRPr>
          </a:p>
        </p:txBody>
      </p:sp>
      <p:cxnSp>
        <p:nvCxnSpPr>
          <p:cNvPr id="118" name="Google Shape;118;p5"/>
          <p:cNvCxnSpPr>
            <a:stCxn id="117" idx="0"/>
          </p:cNvCxnSpPr>
          <p:nvPr/>
        </p:nvCxnSpPr>
        <p:spPr>
          <a:xfrm rot="-5400000" flipH="1">
            <a:off x="3533975" y="-1854450"/>
            <a:ext cx="311400" cy="6260700"/>
          </a:xfrm>
          <a:prstGeom prst="bentConnector4">
            <a:avLst>
              <a:gd name="adj1" fmla="val -73410"/>
              <a:gd name="adj2" fmla="val 99976"/>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sp>
        <p:nvSpPr>
          <p:cNvPr id="119" name="Google Shape;119;p5"/>
          <p:cNvSpPr txBox="1"/>
          <p:nvPr/>
        </p:nvSpPr>
        <p:spPr>
          <a:xfrm>
            <a:off x="2428617" y="700542"/>
            <a:ext cx="2782672"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b="1" dirty="0">
                <a:solidFill>
                  <a:schemeClr val="dk1"/>
                </a:solidFill>
                <a:latin typeface="Arial"/>
                <a:ea typeface="Arial"/>
                <a:cs typeface="Arial"/>
                <a:sym typeface="Arial"/>
              </a:rPr>
              <a:t>Send loaded module information</a:t>
            </a:r>
            <a:endParaRPr b="1" dirty="0">
              <a:solidFill>
                <a:schemeClr val="dk1"/>
              </a:solidFill>
              <a:latin typeface="Arial"/>
              <a:ea typeface="Arial"/>
              <a:cs typeface="Arial"/>
              <a:sym typeface="Arial"/>
            </a:endParaRPr>
          </a:p>
        </p:txBody>
      </p:sp>
      <p:sp>
        <p:nvSpPr>
          <p:cNvPr id="120" name="Google Shape;120;p5"/>
          <p:cNvSpPr txBox="1">
            <a:spLocks noGrp="1"/>
          </p:cNvSpPr>
          <p:nvPr>
            <p:ph type="body" idx="1"/>
          </p:nvPr>
        </p:nvSpPr>
        <p:spPr>
          <a:xfrm>
            <a:off x="54356" y="4364737"/>
            <a:ext cx="5483703" cy="706793"/>
          </a:xfrm>
          <a:prstGeom prst="rect">
            <a:avLst/>
          </a:prstGeom>
          <a:noFill/>
          <a:ln>
            <a:noFill/>
          </a:ln>
        </p:spPr>
        <p:txBody>
          <a:bodyPr spcFirstLastPara="1" wrap="square" lIns="91425" tIns="45700" rIns="91425" bIns="45700" anchor="t" anchorCtr="0">
            <a:noAutofit/>
          </a:bodyPr>
          <a:lstStyle/>
          <a:p>
            <a:pPr marL="252000" lvl="0" indent="-252000" algn="l" rtl="0">
              <a:lnSpc>
                <a:spcPct val="122222"/>
              </a:lnSpc>
              <a:spcBef>
                <a:spcPts val="0"/>
              </a:spcBef>
              <a:spcAft>
                <a:spcPts val="0"/>
              </a:spcAft>
              <a:buClr>
                <a:schemeClr val="dk1"/>
              </a:buClr>
              <a:buSzPts val="1800"/>
              <a:buChar char="•"/>
            </a:pPr>
            <a:r>
              <a:rPr lang="en-US" sz="1800" b="1" dirty="0" err="1"/>
              <a:t>Slurm</a:t>
            </a:r>
            <a:r>
              <a:rPr lang="en-US" sz="1800" b="1" dirty="0"/>
              <a:t> prolog: </a:t>
            </a:r>
            <a:r>
              <a:rPr lang="en-US" sz="1800" dirty="0"/>
              <a:t>Run before the job starts</a:t>
            </a:r>
            <a:endParaRPr dirty="0"/>
          </a:p>
          <a:p>
            <a:pPr marL="252000" lvl="0" indent="-252000" algn="l" rtl="0">
              <a:lnSpc>
                <a:spcPct val="122222"/>
              </a:lnSpc>
              <a:spcBef>
                <a:spcPts val="600"/>
              </a:spcBef>
              <a:spcAft>
                <a:spcPts val="0"/>
              </a:spcAft>
              <a:buClr>
                <a:schemeClr val="dk1"/>
              </a:buClr>
              <a:buSzPts val="1800"/>
              <a:buChar char="•"/>
            </a:pPr>
            <a:r>
              <a:rPr lang="en-US" sz="1800" b="1" dirty="0" err="1"/>
              <a:t>Slurm</a:t>
            </a:r>
            <a:r>
              <a:rPr lang="en-US" sz="1800" b="1" dirty="0"/>
              <a:t> epilog: </a:t>
            </a:r>
            <a:r>
              <a:rPr lang="en-US" sz="1800" dirty="0"/>
              <a:t>Run after the job ends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6"/>
          <p:cNvSpPr txBox="1">
            <a:spLocks noGrp="1"/>
          </p:cNvSpPr>
          <p:nvPr>
            <p:ph type="ctrTitle"/>
          </p:nvPr>
        </p:nvSpPr>
        <p:spPr>
          <a:xfrm>
            <a:off x="612331" y="994730"/>
            <a:ext cx="7344045" cy="39968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US"/>
              <a:t>Alert Service</a:t>
            </a:r>
            <a:endParaRPr/>
          </a:p>
        </p:txBody>
      </p:sp>
      <p:sp>
        <p:nvSpPr>
          <p:cNvPr id="127" name="Google Shape;127;p6"/>
          <p:cNvSpPr txBox="1">
            <a:spLocks noGrp="1"/>
          </p:cNvSpPr>
          <p:nvPr>
            <p:ph type="body" idx="1"/>
          </p:nvPr>
        </p:nvSpPr>
        <p:spPr>
          <a:xfrm>
            <a:off x="179897" y="2345669"/>
            <a:ext cx="8208912" cy="2368454"/>
          </a:xfrm>
          <a:prstGeom prst="rect">
            <a:avLst/>
          </a:prstGeom>
          <a:noFill/>
          <a:ln>
            <a:noFill/>
          </a:ln>
        </p:spPr>
        <p:txBody>
          <a:bodyPr spcFirstLastPara="1" wrap="square" lIns="91425" tIns="45700" rIns="91425" bIns="45700" anchor="t" anchorCtr="0">
            <a:noAutofit/>
          </a:bodyPr>
          <a:lstStyle/>
          <a:p>
            <a:pPr marL="0" lvl="0" indent="0" algn="l" rtl="0">
              <a:lnSpc>
                <a:spcPct val="115789"/>
              </a:lnSpc>
              <a:spcBef>
                <a:spcPts val="0"/>
              </a:spcBef>
              <a:spcAft>
                <a:spcPts val="0"/>
              </a:spcAft>
              <a:buClr>
                <a:schemeClr val="dk1"/>
              </a:buClr>
              <a:buSzPts val="1900"/>
              <a:buNone/>
            </a:pPr>
            <a:r>
              <a:rPr lang="en-US" b="1" dirty="0"/>
              <a:t>Features:</a:t>
            </a:r>
            <a:endParaRPr dirty="0"/>
          </a:p>
          <a:p>
            <a:pPr marL="252000" lvl="0" indent="-252000" algn="l" rtl="0">
              <a:lnSpc>
                <a:spcPct val="115789"/>
              </a:lnSpc>
              <a:spcBef>
                <a:spcPts val="600"/>
              </a:spcBef>
              <a:spcAft>
                <a:spcPts val="0"/>
              </a:spcAft>
              <a:buClr>
                <a:schemeClr val="dk1"/>
              </a:buClr>
              <a:buSzPts val="1900"/>
              <a:buChar char="•"/>
            </a:pPr>
            <a:r>
              <a:rPr lang="en-US" b="1" dirty="0"/>
              <a:t>Listen</a:t>
            </a:r>
            <a:r>
              <a:rPr lang="en-US" dirty="0"/>
              <a:t> to job metadata table </a:t>
            </a:r>
            <a:r>
              <a:rPr lang="en-US" i="1" dirty="0"/>
              <a:t>insertion</a:t>
            </a:r>
            <a:r>
              <a:rPr lang="en-US" dirty="0"/>
              <a:t> for start/stop of jobs</a:t>
            </a:r>
            <a:endParaRPr dirty="0"/>
          </a:p>
          <a:p>
            <a:pPr marL="252000" lvl="0" indent="-252000" algn="l" rtl="0">
              <a:lnSpc>
                <a:spcPct val="115789"/>
              </a:lnSpc>
              <a:spcBef>
                <a:spcPts val="600"/>
              </a:spcBef>
              <a:spcAft>
                <a:spcPts val="0"/>
              </a:spcAft>
              <a:buClr>
                <a:schemeClr val="dk1"/>
              </a:buClr>
              <a:buSzPts val="1900"/>
              <a:buChar char="•"/>
            </a:pPr>
            <a:r>
              <a:rPr lang="en-US" dirty="0"/>
              <a:t>Avoid </a:t>
            </a:r>
            <a:r>
              <a:rPr lang="en-US" b="1" dirty="0"/>
              <a:t>memory leak </a:t>
            </a:r>
            <a:r>
              <a:rPr lang="en-US" dirty="0"/>
              <a:t>by </a:t>
            </a:r>
            <a:r>
              <a:rPr lang="en-US" i="1" dirty="0"/>
              <a:t>dropping</a:t>
            </a:r>
            <a:r>
              <a:rPr lang="en-US" dirty="0"/>
              <a:t> jobs that stop sending new data, e.g., longer than 1 hour (can happen when jobs are killed due to OOM)</a:t>
            </a:r>
            <a:endParaRPr dirty="0"/>
          </a:p>
          <a:p>
            <a:pPr marL="252000" lvl="0" indent="-252000" algn="l" rtl="0">
              <a:lnSpc>
                <a:spcPct val="115789"/>
              </a:lnSpc>
              <a:spcBef>
                <a:spcPts val="600"/>
              </a:spcBef>
              <a:spcAft>
                <a:spcPts val="0"/>
              </a:spcAft>
              <a:buClr>
                <a:schemeClr val="dk1"/>
              </a:buClr>
              <a:buSzPts val="1900"/>
              <a:buChar char="•"/>
            </a:pPr>
            <a:r>
              <a:rPr lang="en-US" i="1" dirty="0"/>
              <a:t>Aggregate</a:t>
            </a:r>
            <a:r>
              <a:rPr lang="en-US" dirty="0"/>
              <a:t> as soon as new data have been inserted (in near </a:t>
            </a:r>
            <a:r>
              <a:rPr lang="en-US" b="1" dirty="0"/>
              <a:t>real-time</a:t>
            </a:r>
            <a:r>
              <a:rPr lang="en-US" dirty="0"/>
              <a:t>)</a:t>
            </a:r>
            <a:endParaRPr dirty="0"/>
          </a:p>
          <a:p>
            <a:pPr marL="252000" lvl="0" indent="-252000" algn="l" rtl="0">
              <a:lnSpc>
                <a:spcPct val="115789"/>
              </a:lnSpc>
              <a:spcBef>
                <a:spcPts val="600"/>
              </a:spcBef>
              <a:spcAft>
                <a:spcPts val="0"/>
              </a:spcAft>
              <a:buClr>
                <a:schemeClr val="dk1"/>
              </a:buClr>
              <a:buSzPts val="1900"/>
              <a:buChar char="•"/>
            </a:pPr>
            <a:r>
              <a:rPr lang="en-US" b="1" dirty="0"/>
              <a:t>Dump</a:t>
            </a:r>
            <a:r>
              <a:rPr lang="en-US" dirty="0"/>
              <a:t> the </a:t>
            </a:r>
            <a:r>
              <a:rPr lang="en-US" i="1" dirty="0"/>
              <a:t>alert state </a:t>
            </a:r>
            <a:r>
              <a:rPr lang="en-US" dirty="0"/>
              <a:t>regularly, serve a REST API for later </a:t>
            </a:r>
            <a:r>
              <a:rPr lang="en-US" i="1" dirty="0"/>
              <a:t>dashboard</a:t>
            </a:r>
            <a:r>
              <a:rPr lang="en-US" dirty="0"/>
              <a:t> integration (e.g. </a:t>
            </a:r>
            <a:r>
              <a:rPr lang="en-US" u="sng" dirty="0">
                <a:solidFill>
                  <a:schemeClr val="hlink"/>
                </a:solidFill>
                <a:hlinkClick r:id="rId3"/>
              </a:rPr>
              <a:t>https://developer.apple.com/system-status/</a:t>
            </a:r>
            <a:r>
              <a:rPr lang="en-US" dirty="0"/>
              <a:t>)</a:t>
            </a:r>
            <a:endParaRPr dirty="0"/>
          </a:p>
        </p:txBody>
      </p:sp>
      <p:sp>
        <p:nvSpPr>
          <p:cNvPr id="128" name="Google Shape;128;p6"/>
          <p:cNvSpPr/>
          <p:nvPr/>
        </p:nvSpPr>
        <p:spPr>
          <a:xfrm>
            <a:off x="612331" y="1705703"/>
            <a:ext cx="1584176" cy="576064"/>
          </a:xfrm>
          <a:prstGeom prst="rect">
            <a:avLst/>
          </a:prstGeom>
          <a:solidFill>
            <a:schemeClr val="lt1"/>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TimescaleDB</a:t>
            </a:r>
            <a:endParaRPr sz="1800">
              <a:solidFill>
                <a:schemeClr val="dk1"/>
              </a:solidFill>
              <a:latin typeface="Arial"/>
              <a:ea typeface="Arial"/>
              <a:cs typeface="Arial"/>
              <a:sym typeface="Arial"/>
            </a:endParaRPr>
          </a:p>
        </p:txBody>
      </p:sp>
      <p:sp>
        <p:nvSpPr>
          <p:cNvPr id="129" name="Google Shape;129;p6"/>
          <p:cNvSpPr/>
          <p:nvPr/>
        </p:nvSpPr>
        <p:spPr>
          <a:xfrm>
            <a:off x="3492265" y="1707654"/>
            <a:ext cx="1584176" cy="576064"/>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Timescale Alert</a:t>
            </a:r>
            <a:endParaRPr sz="1800">
              <a:solidFill>
                <a:schemeClr val="dk1"/>
              </a:solidFill>
              <a:latin typeface="Arial"/>
              <a:ea typeface="Arial"/>
              <a:cs typeface="Arial"/>
              <a:sym typeface="Arial"/>
            </a:endParaRPr>
          </a:p>
        </p:txBody>
      </p:sp>
      <p:sp>
        <p:nvSpPr>
          <p:cNvPr id="130" name="Google Shape;130;p6"/>
          <p:cNvSpPr/>
          <p:nvPr/>
        </p:nvSpPr>
        <p:spPr>
          <a:xfrm>
            <a:off x="6372779" y="1705703"/>
            <a:ext cx="1584176" cy="576064"/>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Logs / Report</a:t>
            </a:r>
            <a:endParaRPr sz="1800">
              <a:solidFill>
                <a:schemeClr val="dk1"/>
              </a:solidFill>
              <a:latin typeface="Arial"/>
              <a:ea typeface="Arial"/>
              <a:cs typeface="Arial"/>
              <a:sym typeface="Arial"/>
            </a:endParaRPr>
          </a:p>
        </p:txBody>
      </p:sp>
      <p:sp>
        <p:nvSpPr>
          <p:cNvPr id="131" name="Google Shape;131;p6"/>
          <p:cNvSpPr txBox="1"/>
          <p:nvPr/>
        </p:nvSpPr>
        <p:spPr>
          <a:xfrm>
            <a:off x="2267744" y="1777711"/>
            <a:ext cx="1166538"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1">
                <a:solidFill>
                  <a:schemeClr val="dk1"/>
                </a:solidFill>
                <a:latin typeface="Arial"/>
                <a:ea typeface="Arial"/>
                <a:cs typeface="Arial"/>
                <a:sym typeface="Arial"/>
              </a:rPr>
              <a:t>Polling/Triggers</a:t>
            </a:r>
            <a:endParaRPr sz="1200" b="1">
              <a:solidFill>
                <a:schemeClr val="dk1"/>
              </a:solidFill>
              <a:latin typeface="Arial"/>
              <a:ea typeface="Arial"/>
              <a:cs typeface="Arial"/>
              <a:sym typeface="Arial"/>
            </a:endParaRPr>
          </a:p>
        </p:txBody>
      </p:sp>
      <p:cxnSp>
        <p:nvCxnSpPr>
          <p:cNvPr id="132" name="Google Shape;132;p6"/>
          <p:cNvCxnSpPr>
            <a:stCxn id="129" idx="3"/>
            <a:endCxn id="130" idx="1"/>
          </p:cNvCxnSpPr>
          <p:nvPr/>
        </p:nvCxnSpPr>
        <p:spPr>
          <a:xfrm rot="10800000" flipH="1">
            <a:off x="5076441" y="1993586"/>
            <a:ext cx="1296300" cy="2100"/>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647"/>
              </a:srgbClr>
            </a:outerShdw>
          </a:effectLst>
        </p:spPr>
      </p:cxnSp>
      <p:sp>
        <p:nvSpPr>
          <p:cNvPr id="133" name="Google Shape;133;p6"/>
          <p:cNvSpPr txBox="1"/>
          <p:nvPr/>
        </p:nvSpPr>
        <p:spPr>
          <a:xfrm>
            <a:off x="5200428" y="1777711"/>
            <a:ext cx="1048364"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1">
                <a:solidFill>
                  <a:schemeClr val="dk1"/>
                </a:solidFill>
                <a:latin typeface="Arial"/>
                <a:ea typeface="Arial"/>
                <a:cs typeface="Arial"/>
                <a:sym typeface="Arial"/>
              </a:rPr>
              <a:t>Alert message</a:t>
            </a:r>
            <a:endParaRPr sz="1200" b="1">
              <a:solidFill>
                <a:schemeClr val="dk1"/>
              </a:solidFill>
              <a:latin typeface="Arial"/>
              <a:ea typeface="Arial"/>
              <a:cs typeface="Arial"/>
              <a:sym typeface="Arial"/>
            </a:endParaRPr>
          </a:p>
        </p:txBody>
      </p:sp>
      <p:cxnSp>
        <p:nvCxnSpPr>
          <p:cNvPr id="134" name="Google Shape;134;p6"/>
          <p:cNvCxnSpPr>
            <a:endCxn id="129" idx="0"/>
          </p:cNvCxnSpPr>
          <p:nvPr/>
        </p:nvCxnSpPr>
        <p:spPr>
          <a:xfrm>
            <a:off x="4284353" y="1417554"/>
            <a:ext cx="0" cy="290100"/>
          </a:xfrm>
          <a:prstGeom prst="straightConnector1">
            <a:avLst/>
          </a:prstGeom>
          <a:noFill/>
          <a:ln w="25400" cap="flat" cmpd="sng">
            <a:solidFill>
              <a:schemeClr val="accent2"/>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35" name="Google Shape;135;p6"/>
          <p:cNvCxnSpPr/>
          <p:nvPr/>
        </p:nvCxnSpPr>
        <p:spPr>
          <a:xfrm>
            <a:off x="2196507" y="1993735"/>
            <a:ext cx="1295758" cy="0"/>
          </a:xfrm>
          <a:prstGeom prst="straightConnector1">
            <a:avLst/>
          </a:prstGeom>
          <a:noFill/>
          <a:ln w="25400" cap="flat" cmpd="sng">
            <a:solidFill>
              <a:schemeClr val="accent1"/>
            </a:solidFill>
            <a:prstDash val="solid"/>
            <a:round/>
            <a:headEnd type="triangle" w="med" len="med"/>
            <a:tailEnd type="triangle" w="med" len="med"/>
          </a:ln>
          <a:effectLst>
            <a:outerShdw blurRad="40000" dist="20000" dir="5400000" rotWithShape="0">
              <a:srgbClr val="000000">
                <a:alpha val="37647"/>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ctrTitle"/>
          </p:nvPr>
        </p:nvSpPr>
        <p:spPr>
          <a:xfrm>
            <a:off x="612331" y="994730"/>
            <a:ext cx="7344045" cy="39968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US" sz="3600"/>
              <a:t>Research Question</a:t>
            </a:r>
            <a:endParaRPr/>
          </a:p>
        </p:txBody>
      </p:sp>
      <p:sp>
        <p:nvSpPr>
          <p:cNvPr id="142" name="Google Shape;142;p7"/>
          <p:cNvSpPr txBox="1">
            <a:spLocks noGrp="1"/>
          </p:cNvSpPr>
          <p:nvPr>
            <p:ph type="body" idx="1"/>
          </p:nvPr>
        </p:nvSpPr>
        <p:spPr>
          <a:xfrm>
            <a:off x="90271" y="1563638"/>
            <a:ext cx="8319437" cy="337507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None/>
            </a:pPr>
            <a:r>
              <a:rPr lang="en-US" sz="2400" dirty="0"/>
              <a:t>How do you systematically </a:t>
            </a:r>
            <a:r>
              <a:rPr lang="en-US" sz="2400" b="1" dirty="0"/>
              <a:t>design</a:t>
            </a:r>
            <a:r>
              <a:rPr lang="en-US" sz="2400" dirty="0"/>
              <a:t> the service to analyze jobs in HPC systems </a:t>
            </a:r>
            <a:r>
              <a:rPr lang="en-US" sz="2400" b="1" dirty="0"/>
              <a:t>efficiently</a:t>
            </a:r>
            <a:r>
              <a:rPr lang="en-US" sz="2400" dirty="0"/>
              <a:t> and </a:t>
            </a:r>
            <a:r>
              <a:rPr lang="en-US" sz="2400" b="1" dirty="0"/>
              <a:t>reliably</a:t>
            </a:r>
            <a:r>
              <a:rPr lang="en-US" sz="2400" dirty="0"/>
              <a:t> in </a:t>
            </a:r>
            <a:r>
              <a:rPr lang="en-US" sz="2400" i="1" dirty="0"/>
              <a:t>real-time</a:t>
            </a:r>
            <a:r>
              <a:rPr lang="en-US" sz="2400" dirty="0"/>
              <a:t>?</a:t>
            </a:r>
            <a:endParaRPr dirty="0"/>
          </a:p>
          <a:p>
            <a:pPr marL="457200" lvl="0" indent="-330200" algn="l" rtl="0">
              <a:lnSpc>
                <a:spcPct val="100000"/>
              </a:lnSpc>
              <a:spcBef>
                <a:spcPts val="600"/>
              </a:spcBef>
              <a:spcAft>
                <a:spcPts val="0"/>
              </a:spcAft>
              <a:buClr>
                <a:schemeClr val="dk1"/>
              </a:buClr>
              <a:buSzPts val="2000"/>
              <a:buFont typeface="Arial"/>
              <a:buNone/>
            </a:pPr>
            <a:endParaRPr sz="2000" dirty="0"/>
          </a:p>
          <a:p>
            <a:pPr marL="0" lvl="0" indent="0" algn="l" rtl="0">
              <a:lnSpc>
                <a:spcPct val="100000"/>
              </a:lnSpc>
              <a:spcBef>
                <a:spcPts val="600"/>
              </a:spcBef>
              <a:spcAft>
                <a:spcPts val="0"/>
              </a:spcAft>
              <a:buClr>
                <a:schemeClr val="dk1"/>
              </a:buClr>
              <a:buSzPts val="2000"/>
              <a:buNone/>
            </a:pPr>
            <a:r>
              <a:rPr lang="en-US" sz="2000" b="1" dirty="0"/>
              <a:t>Sub-RQs, how to:</a:t>
            </a:r>
            <a:endParaRPr dirty="0"/>
          </a:p>
          <a:p>
            <a:pPr marL="457200" lvl="0" indent="-457200" algn="l" rtl="0">
              <a:lnSpc>
                <a:spcPct val="100000"/>
              </a:lnSpc>
              <a:spcBef>
                <a:spcPts val="600"/>
              </a:spcBef>
              <a:spcAft>
                <a:spcPts val="0"/>
              </a:spcAft>
              <a:buClr>
                <a:schemeClr val="dk1"/>
              </a:buClr>
              <a:buSzPts val="2000"/>
              <a:buFont typeface="Arial"/>
              <a:buAutoNum type="arabicPeriod"/>
            </a:pPr>
            <a:r>
              <a:rPr lang="en-US" sz="2000" dirty="0"/>
              <a:t>Minimize the alert </a:t>
            </a:r>
            <a:r>
              <a:rPr lang="en-US" sz="2000" b="1" dirty="0"/>
              <a:t>delay</a:t>
            </a:r>
            <a:r>
              <a:rPr lang="en-US" sz="2000" dirty="0"/>
              <a:t> in the real-time context</a:t>
            </a:r>
            <a:endParaRPr dirty="0"/>
          </a:p>
          <a:p>
            <a:pPr marL="457200" lvl="0" indent="-457200" algn="l" rtl="0">
              <a:lnSpc>
                <a:spcPct val="100000"/>
              </a:lnSpc>
              <a:spcBef>
                <a:spcPts val="600"/>
              </a:spcBef>
              <a:spcAft>
                <a:spcPts val="0"/>
              </a:spcAft>
              <a:buClr>
                <a:schemeClr val="dk1"/>
              </a:buClr>
              <a:buSzPts val="2000"/>
              <a:buFont typeface="Arial"/>
              <a:buAutoNum type="arabicPeriod"/>
            </a:pPr>
            <a:r>
              <a:rPr lang="en-US" sz="2000" dirty="0"/>
              <a:t>Minimize the </a:t>
            </a:r>
            <a:r>
              <a:rPr lang="en-US" sz="2000" b="1" dirty="0"/>
              <a:t>performance</a:t>
            </a:r>
            <a:r>
              <a:rPr lang="en-US" sz="2000" dirty="0"/>
              <a:t> impact on the </a:t>
            </a:r>
            <a:r>
              <a:rPr lang="en-US" sz="2000" i="1" dirty="0"/>
              <a:t>database</a:t>
            </a:r>
            <a:r>
              <a:rPr lang="en-US" sz="2000" dirty="0"/>
              <a:t> systems</a:t>
            </a:r>
            <a:endParaRPr dirty="0"/>
          </a:p>
          <a:p>
            <a:pPr marL="457200" lvl="0" indent="-457200" algn="l" rtl="0">
              <a:lnSpc>
                <a:spcPct val="100000"/>
              </a:lnSpc>
              <a:spcBef>
                <a:spcPts val="600"/>
              </a:spcBef>
              <a:spcAft>
                <a:spcPts val="0"/>
              </a:spcAft>
              <a:buClr>
                <a:schemeClr val="dk1"/>
              </a:buClr>
              <a:buSzPts val="2000"/>
              <a:buFont typeface="Arial"/>
              <a:buAutoNum type="arabicPeriod"/>
            </a:pPr>
            <a:r>
              <a:rPr lang="en-US" sz="2000" dirty="0"/>
              <a:t>Reliably maintain </a:t>
            </a:r>
            <a:r>
              <a:rPr lang="en-US" sz="2000" i="1" dirty="0"/>
              <a:t>a data structure </a:t>
            </a:r>
            <a:r>
              <a:rPr lang="en-US" sz="2000" dirty="0"/>
              <a:t>for job alert </a:t>
            </a:r>
            <a:r>
              <a:rPr lang="en-US" sz="2000" b="1" dirty="0"/>
              <a:t>status</a:t>
            </a:r>
            <a:r>
              <a:rPr lang="en-US" sz="2000" dirty="0"/>
              <a:t> check</a:t>
            </a:r>
            <a:endParaRPr dirty="0"/>
          </a:p>
          <a:p>
            <a:pPr marL="457200" lvl="0" indent="-457200" algn="l" rtl="0">
              <a:lnSpc>
                <a:spcPct val="100000"/>
              </a:lnSpc>
              <a:spcBef>
                <a:spcPts val="600"/>
              </a:spcBef>
              <a:spcAft>
                <a:spcPts val="0"/>
              </a:spcAft>
              <a:buClr>
                <a:schemeClr val="dk1"/>
              </a:buClr>
              <a:buSzPts val="2000"/>
              <a:buFont typeface="Arial"/>
              <a:buAutoNum type="arabicPeriod"/>
            </a:pPr>
            <a:r>
              <a:rPr lang="en-US" sz="2000" dirty="0"/>
              <a:t>Find out the most </a:t>
            </a:r>
            <a:r>
              <a:rPr lang="en-US" sz="2000" i="1" dirty="0"/>
              <a:t>reliable</a:t>
            </a:r>
            <a:r>
              <a:rPr lang="en-US" sz="2000" dirty="0"/>
              <a:t> </a:t>
            </a:r>
            <a:r>
              <a:rPr lang="en-US" sz="2000" b="1" dirty="0"/>
              <a:t>algorithms</a:t>
            </a:r>
            <a:r>
              <a:rPr lang="en-US" sz="2000" dirty="0"/>
              <a:t> for generating alerts</a:t>
            </a:r>
            <a:endParaRPr dirty="0"/>
          </a:p>
          <a:p>
            <a:pPr marL="457200" lvl="0" indent="-342900" algn="l" rtl="0">
              <a:lnSpc>
                <a:spcPct val="100000"/>
              </a:lnSpc>
              <a:spcBef>
                <a:spcPts val="600"/>
              </a:spcBef>
              <a:spcAft>
                <a:spcPts val="0"/>
              </a:spcAft>
              <a:buClr>
                <a:schemeClr val="dk1"/>
              </a:buClr>
              <a:buSzPts val="1800"/>
              <a:buFont typeface="Arial"/>
              <a:buNone/>
            </a:pPr>
            <a:endParaRPr sz="1800" i="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8"/>
          <p:cNvSpPr txBox="1">
            <a:spLocks noGrp="1"/>
          </p:cNvSpPr>
          <p:nvPr>
            <p:ph type="ctrTitle"/>
          </p:nvPr>
        </p:nvSpPr>
        <p:spPr>
          <a:xfrm>
            <a:off x="612331" y="994730"/>
            <a:ext cx="7344045" cy="4969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US"/>
              <a:t>Techniques</a:t>
            </a:r>
            <a:endParaRPr/>
          </a:p>
        </p:txBody>
      </p:sp>
      <p:sp>
        <p:nvSpPr>
          <p:cNvPr id="149" name="Google Shape;149;p8"/>
          <p:cNvSpPr txBox="1">
            <a:spLocks noGrp="1"/>
          </p:cNvSpPr>
          <p:nvPr>
            <p:ph type="body" idx="1"/>
          </p:nvPr>
        </p:nvSpPr>
        <p:spPr>
          <a:xfrm>
            <a:off x="216155" y="1491630"/>
            <a:ext cx="8927845" cy="2952328"/>
          </a:xfrm>
          <a:prstGeom prst="rect">
            <a:avLst/>
          </a:prstGeom>
          <a:noFill/>
          <a:ln>
            <a:noFill/>
          </a:ln>
        </p:spPr>
        <p:txBody>
          <a:bodyPr spcFirstLastPara="1" wrap="square" lIns="91425" tIns="45700" rIns="91425" bIns="45700" anchor="t" anchorCtr="0">
            <a:noAutofit/>
          </a:bodyPr>
          <a:lstStyle/>
          <a:p>
            <a:pPr marL="252000" lvl="0" indent="-252000" algn="l" rtl="0">
              <a:lnSpc>
                <a:spcPct val="100000"/>
              </a:lnSpc>
              <a:spcBef>
                <a:spcPts val="0"/>
              </a:spcBef>
              <a:spcAft>
                <a:spcPts val="0"/>
              </a:spcAft>
              <a:buClr>
                <a:schemeClr val="dk1"/>
              </a:buClr>
              <a:buSzPts val="2000"/>
              <a:buChar char="•"/>
            </a:pPr>
            <a:r>
              <a:rPr lang="en-US" sz="2000"/>
              <a:t>For reliability, no message queue/broker is involved</a:t>
            </a:r>
            <a:endParaRPr/>
          </a:p>
          <a:p>
            <a:pPr marL="540000" lvl="1" indent="-251999" algn="l" rtl="0">
              <a:lnSpc>
                <a:spcPct val="100000"/>
              </a:lnSpc>
              <a:spcBef>
                <a:spcPts val="600"/>
              </a:spcBef>
              <a:spcAft>
                <a:spcPts val="0"/>
              </a:spcAft>
              <a:buClr>
                <a:schemeClr val="dk1"/>
              </a:buClr>
              <a:buSzPts val="2000"/>
              <a:buChar char="-"/>
            </a:pPr>
            <a:r>
              <a:rPr lang="en-US" sz="2000"/>
              <a:t>No Apache Kafka/Pulsar</a:t>
            </a:r>
            <a:endParaRPr/>
          </a:p>
          <a:p>
            <a:pPr marL="252000" lvl="0" indent="-252000" algn="l" rtl="0">
              <a:lnSpc>
                <a:spcPct val="100000"/>
              </a:lnSpc>
              <a:spcBef>
                <a:spcPts val="600"/>
              </a:spcBef>
              <a:spcAft>
                <a:spcPts val="0"/>
              </a:spcAft>
              <a:buClr>
                <a:schemeClr val="dk1"/>
              </a:buClr>
              <a:buSzPts val="2000"/>
              <a:buChar char="•"/>
            </a:pPr>
            <a:r>
              <a:rPr lang="en-US" sz="2000"/>
              <a:t>PostgreSQL: Triggers execute </a:t>
            </a:r>
            <a:r>
              <a:rPr lang="en-US" sz="2000" b="1" i="0">
                <a:latin typeface="Open Sans"/>
                <a:ea typeface="Open Sans"/>
                <a:cs typeface="Open Sans"/>
                <a:sym typeface="Open Sans"/>
              </a:rPr>
              <a:t>NOTIFY</a:t>
            </a:r>
            <a:r>
              <a:rPr lang="en-US" sz="2000"/>
              <a:t> after insertion of each row, Timescale Alert </a:t>
            </a:r>
            <a:r>
              <a:rPr lang="en-US" sz="2000" b="1" i="0">
                <a:latin typeface="Open Sans"/>
                <a:ea typeface="Open Sans"/>
                <a:cs typeface="Open Sans"/>
                <a:sym typeface="Open Sans"/>
              </a:rPr>
              <a:t>LISTEN</a:t>
            </a:r>
            <a:r>
              <a:rPr lang="en-US" sz="2000"/>
              <a:t> to the updates (works like MQs)</a:t>
            </a:r>
            <a:endParaRPr/>
          </a:p>
          <a:p>
            <a:pPr marL="457200" lvl="0" indent="-330200" algn="l" rtl="0">
              <a:lnSpc>
                <a:spcPct val="100000"/>
              </a:lnSpc>
              <a:spcBef>
                <a:spcPts val="600"/>
              </a:spcBef>
              <a:spcAft>
                <a:spcPts val="0"/>
              </a:spcAft>
              <a:buClr>
                <a:schemeClr val="dk1"/>
              </a:buClr>
              <a:buSzPts val="2000"/>
              <a:buFont typeface="Arial"/>
              <a:buNone/>
            </a:pPr>
            <a:endParaRPr sz="2000"/>
          </a:p>
          <a:p>
            <a:pPr marL="252000" lvl="0" indent="-252000" algn="l" rtl="0">
              <a:lnSpc>
                <a:spcPct val="100000"/>
              </a:lnSpc>
              <a:spcBef>
                <a:spcPts val="600"/>
              </a:spcBef>
              <a:spcAft>
                <a:spcPts val="0"/>
              </a:spcAft>
              <a:buClr>
                <a:schemeClr val="dk1"/>
              </a:buClr>
              <a:buSzPts val="2000"/>
              <a:buChar char="•"/>
            </a:pPr>
            <a:r>
              <a:rPr lang="en-US" sz="2000"/>
              <a:t>TimescaleDB </a:t>
            </a:r>
            <a:r>
              <a:rPr lang="en-US" sz="2000" b="1"/>
              <a:t>Cagg</a:t>
            </a:r>
            <a:r>
              <a:rPr lang="en-US" sz="2000"/>
              <a:t>: Materialized view, update based on </a:t>
            </a:r>
            <a:r>
              <a:rPr lang="en-US" sz="2000" i="1"/>
              <a:t>scheduled</a:t>
            </a:r>
            <a:r>
              <a:rPr lang="en-US" sz="2000"/>
              <a:t> interval tasks (like </a:t>
            </a:r>
            <a:r>
              <a:rPr lang="en-US" sz="2000" b="1"/>
              <a:t>Continuous Processing </a:t>
            </a:r>
            <a:r>
              <a:rPr lang="en-US" sz="2000"/>
              <a:t>in </a:t>
            </a:r>
            <a:r>
              <a:rPr lang="en-US" sz="2000" b="1"/>
              <a:t>Spark</a:t>
            </a:r>
            <a:r>
              <a:rPr lang="en-US" sz="2000"/>
              <a:t> Structured Streaming)</a:t>
            </a:r>
            <a:endParaRPr/>
          </a:p>
          <a:p>
            <a:pPr marL="252000" lvl="0" indent="-252000" algn="l" rtl="0">
              <a:lnSpc>
                <a:spcPct val="100000"/>
              </a:lnSpc>
              <a:spcBef>
                <a:spcPts val="600"/>
              </a:spcBef>
              <a:spcAft>
                <a:spcPts val="0"/>
              </a:spcAft>
              <a:buClr>
                <a:schemeClr val="dk1"/>
              </a:buClr>
              <a:buSzPts val="2000"/>
              <a:buChar char="•"/>
            </a:pPr>
            <a:r>
              <a:rPr lang="en-US" sz="2000"/>
              <a:t>No </a:t>
            </a:r>
            <a:r>
              <a:rPr lang="en-US" sz="2000" b="1">
                <a:solidFill>
                  <a:srgbClr val="FF0000"/>
                </a:solidFill>
              </a:rPr>
              <a:t>sliding-window</a:t>
            </a:r>
            <a:r>
              <a:rPr lang="en-US" sz="2000">
                <a:solidFill>
                  <a:srgbClr val="FF0000"/>
                </a:solidFill>
              </a:rPr>
              <a:t> aggregation </a:t>
            </a:r>
            <a:r>
              <a:rPr lang="en-US" sz="2000"/>
              <a:t>support in Cagg, </a:t>
            </a:r>
            <a:r>
              <a:rPr lang="en-US" sz="2000" b="1"/>
              <a:t>Apache Spark/Flink</a:t>
            </a:r>
            <a:endParaRPr sz="20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txBox="1">
            <a:spLocks noGrp="1"/>
          </p:cNvSpPr>
          <p:nvPr>
            <p:ph type="ctrTitle"/>
          </p:nvPr>
        </p:nvSpPr>
        <p:spPr>
          <a:xfrm>
            <a:off x="612331" y="994730"/>
            <a:ext cx="7344045" cy="4969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US"/>
              <a:t>Sliding-window aggregation</a:t>
            </a:r>
            <a:endParaRPr/>
          </a:p>
        </p:txBody>
      </p:sp>
      <p:sp>
        <p:nvSpPr>
          <p:cNvPr id="156" name="Google Shape;156;p9"/>
          <p:cNvSpPr txBox="1">
            <a:spLocks noGrp="1"/>
          </p:cNvSpPr>
          <p:nvPr>
            <p:ph type="body" idx="1"/>
          </p:nvPr>
        </p:nvSpPr>
        <p:spPr>
          <a:xfrm>
            <a:off x="216155" y="1394419"/>
            <a:ext cx="8676325" cy="3749081"/>
          </a:xfrm>
          <a:prstGeom prst="rect">
            <a:avLst/>
          </a:prstGeom>
          <a:noFill/>
          <a:ln>
            <a:noFill/>
          </a:ln>
        </p:spPr>
        <p:txBody>
          <a:bodyPr spcFirstLastPara="1" wrap="square" lIns="91425" tIns="45700" rIns="91425" bIns="45700" anchor="t" anchorCtr="0">
            <a:noAutofit/>
          </a:bodyPr>
          <a:lstStyle/>
          <a:p>
            <a:pPr marL="252000" lvl="0" indent="-252000" algn="l" rtl="0">
              <a:lnSpc>
                <a:spcPct val="100000"/>
              </a:lnSpc>
              <a:spcBef>
                <a:spcPts val="0"/>
              </a:spcBef>
              <a:spcAft>
                <a:spcPts val="0"/>
              </a:spcAft>
              <a:buClr>
                <a:schemeClr val="dk1"/>
              </a:buClr>
              <a:buSzPts val="2000"/>
              <a:buChar char="•"/>
            </a:pPr>
            <a:r>
              <a:rPr lang="en-US" sz="2000"/>
              <a:t>What we want: sliding-window aggregation on the </a:t>
            </a:r>
            <a:r>
              <a:rPr lang="en-US" sz="2000" b="1"/>
              <a:t>last</a:t>
            </a:r>
            <a:r>
              <a:rPr lang="en-US" sz="2000"/>
              <a:t> 1 hour’s data</a:t>
            </a:r>
            <a:endParaRPr/>
          </a:p>
          <a:p>
            <a:pPr marL="252000" lvl="0" indent="-125000" algn="l" rtl="0">
              <a:lnSpc>
                <a:spcPct val="100000"/>
              </a:lnSpc>
              <a:spcBef>
                <a:spcPts val="600"/>
              </a:spcBef>
              <a:spcAft>
                <a:spcPts val="0"/>
              </a:spcAft>
              <a:buClr>
                <a:schemeClr val="dk1"/>
              </a:buClr>
              <a:buSzPts val="2000"/>
              <a:buNone/>
            </a:pPr>
            <a:endParaRPr sz="2000"/>
          </a:p>
          <a:p>
            <a:pPr marL="252000" lvl="0" indent="-125000" algn="l" rtl="0">
              <a:lnSpc>
                <a:spcPct val="100000"/>
              </a:lnSpc>
              <a:spcBef>
                <a:spcPts val="600"/>
              </a:spcBef>
              <a:spcAft>
                <a:spcPts val="0"/>
              </a:spcAft>
              <a:buClr>
                <a:schemeClr val="dk1"/>
              </a:buClr>
              <a:buSzPts val="2000"/>
              <a:buNone/>
            </a:pPr>
            <a:endParaRPr sz="2000"/>
          </a:p>
          <a:p>
            <a:pPr marL="457200" lvl="0" indent="-330200" algn="l" rtl="0">
              <a:lnSpc>
                <a:spcPct val="100000"/>
              </a:lnSpc>
              <a:spcBef>
                <a:spcPts val="600"/>
              </a:spcBef>
              <a:spcAft>
                <a:spcPts val="0"/>
              </a:spcAft>
              <a:buClr>
                <a:schemeClr val="dk1"/>
              </a:buClr>
              <a:buSzPts val="2000"/>
              <a:buFont typeface="Arial"/>
              <a:buNone/>
            </a:pPr>
            <a:endParaRPr sz="2000"/>
          </a:p>
          <a:p>
            <a:pPr marL="0" lvl="0" indent="0" algn="l" rtl="0">
              <a:lnSpc>
                <a:spcPct val="100000"/>
              </a:lnSpc>
              <a:spcBef>
                <a:spcPts val="600"/>
              </a:spcBef>
              <a:spcAft>
                <a:spcPts val="0"/>
              </a:spcAft>
              <a:buClr>
                <a:schemeClr val="dk1"/>
              </a:buClr>
              <a:buSzPts val="2000"/>
              <a:buNone/>
            </a:pPr>
            <a:endParaRPr sz="2000"/>
          </a:p>
          <a:p>
            <a:pPr marL="252000" lvl="0" indent="-252000" algn="l" rtl="0">
              <a:lnSpc>
                <a:spcPct val="100000"/>
              </a:lnSpc>
              <a:spcBef>
                <a:spcPts val="600"/>
              </a:spcBef>
              <a:spcAft>
                <a:spcPts val="0"/>
              </a:spcAft>
              <a:buClr>
                <a:schemeClr val="dk1"/>
              </a:buClr>
              <a:buSzPts val="2000"/>
              <a:buChar char="•"/>
            </a:pPr>
            <a:r>
              <a:rPr lang="en-US" sz="2000"/>
              <a:t>Cagg, Apache Spark/Flink offer: Aggregation with a </a:t>
            </a:r>
            <a:r>
              <a:rPr lang="en-US" sz="2000" b="1"/>
              <a:t>fixed</a:t>
            </a:r>
            <a:r>
              <a:rPr lang="en-US" sz="2000"/>
              <a:t> start time</a:t>
            </a:r>
            <a:endParaRPr/>
          </a:p>
          <a:p>
            <a:pPr marL="252000" lvl="0" indent="-125000" algn="l" rtl="0">
              <a:lnSpc>
                <a:spcPct val="100000"/>
              </a:lnSpc>
              <a:spcBef>
                <a:spcPts val="600"/>
              </a:spcBef>
              <a:spcAft>
                <a:spcPts val="0"/>
              </a:spcAft>
              <a:buClr>
                <a:schemeClr val="dk1"/>
              </a:buClr>
              <a:buSzPts val="2000"/>
              <a:buNone/>
            </a:pPr>
            <a:endParaRPr sz="2000"/>
          </a:p>
          <a:p>
            <a:pPr marL="0" lvl="0" indent="0" algn="l" rtl="0">
              <a:lnSpc>
                <a:spcPct val="100000"/>
              </a:lnSpc>
              <a:spcBef>
                <a:spcPts val="600"/>
              </a:spcBef>
              <a:spcAft>
                <a:spcPts val="0"/>
              </a:spcAft>
              <a:buClr>
                <a:schemeClr val="dk1"/>
              </a:buClr>
              <a:buSzPts val="2000"/>
              <a:buNone/>
            </a:pPr>
            <a:endParaRPr sz="2000"/>
          </a:p>
          <a:p>
            <a:pPr marL="540000" lvl="1" indent="-251999" algn="l" rtl="0">
              <a:lnSpc>
                <a:spcPct val="100000"/>
              </a:lnSpc>
              <a:spcBef>
                <a:spcPts val="600"/>
              </a:spcBef>
              <a:spcAft>
                <a:spcPts val="0"/>
              </a:spcAft>
              <a:buClr>
                <a:schemeClr val="dk1"/>
              </a:buClr>
              <a:buSzPts val="2000"/>
              <a:buChar char="-"/>
            </a:pPr>
            <a:r>
              <a:rPr lang="en-US" sz="2000"/>
              <a:t>It works </a:t>
            </a:r>
            <a:r>
              <a:rPr lang="en-US" sz="2000" i="1"/>
              <a:t>poorly</a:t>
            </a:r>
            <a:r>
              <a:rPr lang="en-US" sz="2000"/>
              <a:t> if we check the alert status at o’clock</a:t>
            </a:r>
            <a:endParaRPr/>
          </a:p>
        </p:txBody>
      </p:sp>
      <p:pic>
        <p:nvPicPr>
          <p:cNvPr id="157" name="Google Shape;157;p9"/>
          <p:cNvPicPr preferRelativeResize="0"/>
          <p:nvPr/>
        </p:nvPicPr>
        <p:blipFill rotWithShape="1">
          <a:blip r:embed="rId3">
            <a:alphaModFix/>
          </a:blip>
          <a:srcRect/>
          <a:stretch/>
        </p:blipFill>
        <p:spPr>
          <a:xfrm>
            <a:off x="395067" y="3651870"/>
            <a:ext cx="7629123" cy="885877"/>
          </a:xfrm>
          <a:prstGeom prst="rect">
            <a:avLst/>
          </a:prstGeom>
          <a:noFill/>
          <a:ln>
            <a:noFill/>
          </a:ln>
        </p:spPr>
      </p:pic>
      <p:pic>
        <p:nvPicPr>
          <p:cNvPr id="158" name="Google Shape;158;p9"/>
          <p:cNvPicPr preferRelativeResize="0"/>
          <p:nvPr/>
        </p:nvPicPr>
        <p:blipFill rotWithShape="1">
          <a:blip r:embed="rId4">
            <a:alphaModFix/>
          </a:blip>
          <a:srcRect/>
          <a:stretch/>
        </p:blipFill>
        <p:spPr>
          <a:xfrm>
            <a:off x="415779" y="1850613"/>
            <a:ext cx="5681233" cy="1513225"/>
          </a:xfrm>
          <a:prstGeom prst="rect">
            <a:avLst/>
          </a:prstGeom>
          <a:noFill/>
          <a:ln>
            <a:noFill/>
          </a:ln>
        </p:spPr>
      </p:pic>
    </p:spTree>
  </p:cSld>
  <p:clrMapOvr>
    <a:masterClrMapping/>
  </p:clrMapOvr>
</p:sld>
</file>

<file path=ppt/theme/theme1.xml><?xml version="1.0" encoding="utf-8"?>
<a:theme xmlns:a="http://schemas.openxmlformats.org/drawingml/2006/main" name="SECCLO">
  <a:themeElements>
    <a:clrScheme name="Aalto-yliopisto">
      <a:dk1>
        <a:srgbClr val="000000"/>
      </a:dk1>
      <a:lt1>
        <a:srgbClr val="FFFFFF"/>
      </a:lt1>
      <a:dk2>
        <a:srgbClr val="005EB8"/>
      </a:dk2>
      <a:lt2>
        <a:srgbClr val="8C857B"/>
      </a:lt2>
      <a:accent1>
        <a:srgbClr val="FFCD00"/>
      </a:accent1>
      <a:accent2>
        <a:srgbClr val="EF3340"/>
      </a:accent2>
      <a:accent3>
        <a:srgbClr val="005EB8"/>
      </a:accent3>
      <a:accent4>
        <a:srgbClr val="8C857B"/>
      </a:accent4>
      <a:accent5>
        <a:srgbClr val="7D55C7"/>
      </a:accent5>
      <a:accent6>
        <a:srgbClr val="00965E"/>
      </a:accent6>
      <a:hlink>
        <a:srgbClr val="000000"/>
      </a:hlink>
      <a:folHlink>
        <a:srgbClr val="928B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ECCLO">
  <a:themeElements>
    <a:clrScheme name="Aalto-yliopisto">
      <a:dk1>
        <a:srgbClr val="000000"/>
      </a:dk1>
      <a:lt1>
        <a:srgbClr val="FFFFFF"/>
      </a:lt1>
      <a:dk2>
        <a:srgbClr val="005EB8"/>
      </a:dk2>
      <a:lt2>
        <a:srgbClr val="8C857B"/>
      </a:lt2>
      <a:accent1>
        <a:srgbClr val="FFCD00"/>
      </a:accent1>
      <a:accent2>
        <a:srgbClr val="EF3340"/>
      </a:accent2>
      <a:accent3>
        <a:srgbClr val="005EB8"/>
      </a:accent3>
      <a:accent4>
        <a:srgbClr val="8C857B"/>
      </a:accent4>
      <a:accent5>
        <a:srgbClr val="7D55C7"/>
      </a:accent5>
      <a:accent6>
        <a:srgbClr val="00965E"/>
      </a:accent6>
      <a:hlink>
        <a:srgbClr val="000000"/>
      </a:hlink>
      <a:folHlink>
        <a:srgbClr val="928B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1292</TotalTime>
  <Words>4247</Words>
  <Application>Microsoft Office PowerPoint</Application>
  <PresentationFormat>On-screen Show (16:9)</PresentationFormat>
  <Paragraphs>286</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Open Sans</vt:lpstr>
      <vt:lpstr>Times New Roman</vt:lpstr>
      <vt:lpstr>Georgia</vt:lpstr>
      <vt:lpstr>Merriweather Sans</vt:lpstr>
      <vt:lpstr>Courier New</vt:lpstr>
      <vt:lpstr>Arial</vt:lpstr>
      <vt:lpstr>Calibri</vt:lpstr>
      <vt:lpstr>SECCLO</vt:lpstr>
      <vt:lpstr>1_SECCLO</vt:lpstr>
      <vt:lpstr>PowerPoint Presentation</vt:lpstr>
      <vt:lpstr>Real-Time GPU Usage Alert Service on Pre-Exascale HPC Clusters</vt:lpstr>
      <vt:lpstr>GPU nodes of CSC Supercomputers</vt:lpstr>
      <vt:lpstr>Why alert service for GPU usage</vt:lpstr>
      <vt:lpstr>PowerPoint Presentation</vt:lpstr>
      <vt:lpstr>Alert Service</vt:lpstr>
      <vt:lpstr>Research Question</vt:lpstr>
      <vt:lpstr>Techniques</vt:lpstr>
      <vt:lpstr>Sliding-window aggregation</vt:lpstr>
      <vt:lpstr>Empirical Analysis of Design</vt:lpstr>
      <vt:lpstr>Benchmark Result</vt:lpstr>
      <vt:lpstr>Final Solution: Triggers without Cagg</vt:lpstr>
      <vt:lpstr>Alert algorithms</vt:lpstr>
      <vt:lpstr>Alert algorithms</vt:lpstr>
      <vt:lpstr>Alert algorithms</vt:lpstr>
      <vt:lpstr>Modified Seff command</vt:lpstr>
      <vt:lpstr>Job usage graph</vt:lpstr>
      <vt:lpstr>Alert dashboard</vt:lpstr>
      <vt:lpstr>Alert dashboard</vt:lpstr>
      <vt:lpstr>Case studies</vt:lpstr>
      <vt:lpstr>Future work</vt:lpstr>
      <vt:lpstr>PowerPoint Presentation</vt:lpstr>
      <vt:lpstr>Solution 1: Polling with Cagg</vt:lpstr>
      <vt:lpstr>Solution 2: Polling without Cagg</vt:lpstr>
      <vt:lpstr>Solution 3: Triggers with Cagg</vt:lpstr>
      <vt:lpstr>Solution 4: Triggers without Cagg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Jiang Songlin</cp:lastModifiedBy>
  <cp:revision>30</cp:revision>
  <dcterms:created xsi:type="dcterms:W3CDTF">2016-01-12T13:17:14Z</dcterms:created>
  <dcterms:modified xsi:type="dcterms:W3CDTF">2024-06-26T17:26:35Z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0x010100878575E1EB6FE94E874445087F6CDE25</vt:lpwstr>
  </property>
</Properties>
</file>